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86" r:id="rId3"/>
    <p:sldId id="313" r:id="rId4"/>
    <p:sldId id="315" r:id="rId5"/>
    <p:sldId id="316" r:id="rId6"/>
    <p:sldId id="314" r:id="rId7"/>
    <p:sldId id="330" r:id="rId8"/>
    <p:sldId id="329" r:id="rId9"/>
    <p:sldId id="370" r:id="rId10"/>
    <p:sldId id="339" r:id="rId11"/>
    <p:sldId id="318" r:id="rId12"/>
    <p:sldId id="320" r:id="rId13"/>
    <p:sldId id="369" r:id="rId14"/>
    <p:sldId id="321" r:id="rId15"/>
    <p:sldId id="350" r:id="rId16"/>
    <p:sldId id="371" r:id="rId17"/>
    <p:sldId id="334" r:id="rId18"/>
    <p:sldId id="351" r:id="rId19"/>
    <p:sldId id="319" r:id="rId20"/>
    <p:sldId id="352" r:id="rId21"/>
    <p:sldId id="342" r:id="rId22"/>
    <p:sldId id="343" r:id="rId23"/>
    <p:sldId id="274" r:id="rId24"/>
    <p:sldId id="276" r:id="rId25"/>
    <p:sldId id="335" r:id="rId26"/>
    <p:sldId id="336" r:id="rId27"/>
    <p:sldId id="290" r:id="rId28"/>
    <p:sldId id="325" r:id="rId29"/>
    <p:sldId id="353" r:id="rId30"/>
    <p:sldId id="378" r:id="rId31"/>
    <p:sldId id="379" r:id="rId32"/>
    <p:sldId id="372" r:id="rId33"/>
    <p:sldId id="376" r:id="rId34"/>
    <p:sldId id="373" r:id="rId35"/>
    <p:sldId id="374" r:id="rId36"/>
    <p:sldId id="375" r:id="rId37"/>
    <p:sldId id="354" r:id="rId38"/>
    <p:sldId id="331" r:id="rId39"/>
    <p:sldId id="390" r:id="rId40"/>
    <p:sldId id="345" r:id="rId41"/>
    <p:sldId id="389" r:id="rId42"/>
    <p:sldId id="328" r:id="rId43"/>
    <p:sldId id="386" r:id="rId44"/>
    <p:sldId id="292" r:id="rId45"/>
    <p:sldId id="291" r:id="rId46"/>
    <p:sldId id="287" r:id="rId47"/>
    <p:sldId id="392" r:id="rId48"/>
    <p:sldId id="299" r:id="rId49"/>
    <p:sldId id="301" r:id="rId50"/>
    <p:sldId id="303" r:id="rId51"/>
    <p:sldId id="344" r:id="rId52"/>
    <p:sldId id="305" r:id="rId53"/>
    <p:sldId id="362" r:id="rId54"/>
    <p:sldId id="380" r:id="rId55"/>
    <p:sldId id="363" r:id="rId56"/>
    <p:sldId id="367" r:id="rId57"/>
    <p:sldId id="381" r:id="rId58"/>
    <p:sldId id="358" r:id="rId59"/>
    <p:sldId id="359" r:id="rId60"/>
    <p:sldId id="283" r:id="rId61"/>
    <p:sldId id="382" r:id="rId62"/>
    <p:sldId id="384" r:id="rId63"/>
    <p:sldId id="383" r:id="rId64"/>
    <p:sldId id="388" r:id="rId65"/>
    <p:sldId id="347" r:id="rId66"/>
    <p:sldId id="348" r:id="rId67"/>
    <p:sldId id="361" r:id="rId68"/>
    <p:sldId id="332" r:id="rId69"/>
    <p:sldId id="346" r:id="rId70"/>
    <p:sldId id="385" r:id="rId71"/>
    <p:sldId id="271" r:id="rId72"/>
    <p:sldId id="284" r:id="rId73"/>
    <p:sldId id="285" r:id="rId74"/>
    <p:sldId id="340" r:id="rId7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48" d="100"/>
          <a:sy n="48" d="100"/>
        </p:scale>
        <p:origin x="53" y="68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4963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dirty="0"/>
              <a:t>3/7/2019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3/7/2019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3/7/2019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1930400" y="3771174"/>
            <a:ext cx="727964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3/7/2019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3/7/2019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3/7/2019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3/7/2019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3/7/2019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3/7/2019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3/7/2019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3/7/2019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3/7/2019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3/7/2019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3/7/2019</a:t>
            </a:fld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3/7/2019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3/7/2019</a:t>
            </a:fld>
            <a:endParaRPr lang="en-US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3/7/2019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7000"/>
                </a:schemeClr>
              </a:gs>
              <a:gs pos="69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9012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4509A250-FF31-4206-8172-F9D3106AACB1}" type="datetimeFigureOut">
              <a:rPr lang="en-US" dirty="0"/>
              <a:t>3/7/2019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02111984F565}" type="slidenum">
              <a:rPr lang="en-US" dirty="0"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8" r:id="rId9"/>
    <p:sldLayoutId id="2147483667" r:id="rId10"/>
    <p:sldLayoutId id="2147483661" r:id="rId11"/>
    <p:sldLayoutId id="2147483664" r:id="rId12"/>
    <p:sldLayoutId id="2147483662" r:id="rId13"/>
    <p:sldLayoutId id="2147483669" r:id="rId14"/>
    <p:sldLayoutId id="2147483670" r:id="rId15"/>
    <p:sldLayoutId id="2147483658" r:id="rId16"/>
    <p:sldLayoutId id="2147483659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9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9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9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9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9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8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9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9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9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9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9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9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9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9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9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D1C96C-03C6-4472-BF2C-0C4898250DF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35166" y="1219200"/>
            <a:ext cx="9497003" cy="2338981"/>
          </a:xfrm>
        </p:spPr>
        <p:txBody>
          <a:bodyPr/>
          <a:lstStyle/>
          <a:p>
            <a:pPr algn="ctr"/>
            <a:r>
              <a:rPr lang="en-US"/>
              <a:t>Garmin InReach Training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402B385-3CDA-4631-9404-58DE44D8368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70838" y="4183822"/>
            <a:ext cx="8825658" cy="861420"/>
          </a:xfrm>
        </p:spPr>
        <p:txBody>
          <a:bodyPr>
            <a:normAutofit/>
          </a:bodyPr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Revised: 3/7/19</a:t>
            </a:r>
          </a:p>
        </p:txBody>
      </p:sp>
    </p:spTree>
    <p:extLst>
      <p:ext uri="{BB962C8B-B14F-4D97-AF65-F5344CB8AC3E}">
        <p14:creationId xmlns:p14="http://schemas.microsoft.com/office/powerpoint/2010/main" val="31197637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88B8DF-0C6D-4C11-BE00-4409A2DB62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US"/>
            </a:br>
            <a:r>
              <a:rPr lang="en-US"/>
              <a:t>Using the InReach on a trip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46B5D4-E069-4F9F-BC20-F4673CB953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2400" dirty="0"/>
              <a:t>1.  Typical trip</a:t>
            </a:r>
            <a:endParaRPr lang="en-US" sz="2400"/>
          </a:p>
          <a:p>
            <a:pPr marL="0" indent="0">
              <a:buNone/>
            </a:pPr>
            <a:r>
              <a:rPr lang="en-US" sz="2400" dirty="0"/>
              <a:t>2.  Van problem or other non-emergency problem</a:t>
            </a:r>
            <a:endParaRPr lang="en-US" sz="2400"/>
          </a:p>
          <a:p>
            <a:pPr marL="0" indent="0">
              <a:buNone/>
            </a:pPr>
            <a:r>
              <a:rPr lang="en-US" sz="2400" dirty="0"/>
              <a:t>3.  Emergency</a:t>
            </a:r>
            <a:endParaRPr lang="en-US" sz="2400"/>
          </a:p>
          <a:p>
            <a:pPr>
              <a:buFont typeface="Arial" charset="2"/>
              <a:buChar char="•"/>
            </a:pPr>
            <a:endParaRPr lang="en-US" sz="2400" dirty="0"/>
          </a:p>
          <a:p>
            <a:pPr marL="0" indent="0">
              <a:buNone/>
            </a:pPr>
            <a:r>
              <a:rPr lang="en-US" sz="2400" dirty="0"/>
              <a:t>Note:  The device works best if you're outside, with a clear view of the sky and the antenna in that direction.</a:t>
            </a:r>
          </a:p>
        </p:txBody>
      </p:sp>
    </p:spTree>
    <p:extLst>
      <p:ext uri="{BB962C8B-B14F-4D97-AF65-F5344CB8AC3E}">
        <p14:creationId xmlns:p14="http://schemas.microsoft.com/office/powerpoint/2010/main" val="30801965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7D0A26-D904-45AB-8240-EF2BDD23CF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US" dirty="0">
                <a:ea typeface="+mj-lt"/>
                <a:cs typeface="+mj-lt"/>
              </a:rPr>
            </a:br>
            <a:r>
              <a:rPr lang="en-US" dirty="0"/>
              <a:t>Typical trip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F665A3-3888-4F5B-81A3-1EB7018A9A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2400" dirty="0"/>
              <a:t>1.  One or two days before</a:t>
            </a:r>
          </a:p>
          <a:p>
            <a:pPr lvl="1">
              <a:buFont typeface="Arial" charset="2"/>
              <a:buChar char="•"/>
            </a:pPr>
            <a:r>
              <a:rPr lang="en-US" sz="2400" dirty="0"/>
              <a:t>The center turns on the unit and charges it if less than 50% charged. 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dirty="0"/>
              <a:t>2.  When the van driver picks up the van keys &amp; InReach</a:t>
            </a:r>
          </a:p>
          <a:p>
            <a:pPr lvl="1">
              <a:buFont typeface="Arial" charset="2"/>
              <a:buChar char="•"/>
            </a:pPr>
            <a:r>
              <a:rPr lang="en-US" sz="2400" dirty="0"/>
              <a:t>The driver turns on the unit outside and waits until it stops flashing red, checks the % charged, then leaves it on.</a:t>
            </a:r>
          </a:p>
          <a:p>
            <a:pPr marL="0" indent="0">
              <a:buNone/>
            </a:pPr>
            <a:endParaRPr lang="en-US" sz="2400" dirty="0"/>
          </a:p>
          <a:p>
            <a:pPr lvl="1">
              <a:buFont typeface="Arial" charset="2"/>
              <a:buChar char="•"/>
            </a:pPr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pPr lvl="1">
              <a:buFont typeface="Arial" charset="2"/>
              <a:buChar char="•"/>
            </a:pPr>
            <a:endParaRPr lang="en-US" dirty="0"/>
          </a:p>
          <a:p>
            <a:pPr marL="800100" lvl="1" indent="-342900">
              <a:buFont typeface="Wingdings 3" charset="2"/>
              <a:buAutoNum type="arabicPeriod"/>
            </a:pPr>
            <a:endParaRPr lang="en-US" dirty="0"/>
          </a:p>
          <a:p>
            <a:pPr lvl="1">
              <a:buFont typeface="Arial" charset="2"/>
              <a:buChar char="•"/>
            </a:pPr>
            <a:endParaRPr lang="en-US" dirty="0"/>
          </a:p>
          <a:p>
            <a:pPr marL="457200" indent="-457200">
              <a:buAutoNum type="arabicPeriod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67826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80FF03-087D-4BC7-B32A-7C9EDE93A6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US" dirty="0">
                <a:ea typeface="+mj-lt"/>
                <a:cs typeface="+mj-lt"/>
              </a:rPr>
            </a:br>
            <a:r>
              <a:rPr lang="en-US"/>
              <a:t>Typical </a:t>
            </a:r>
            <a:r>
              <a:rPr lang="en-US" dirty="0"/>
              <a:t>trip</a:t>
            </a:r>
            <a:r>
              <a:rPr lang="en-US"/>
              <a:t> (cont'd)</a:t>
            </a:r>
          </a:p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508A79-1066-4888-8A3C-5EFB6E896C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2" y="2052918"/>
            <a:ext cx="9770324" cy="4195481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en-US" sz="2400" dirty="0"/>
              <a:t>3.  After arriving at the trailhead</a:t>
            </a:r>
          </a:p>
          <a:p>
            <a:pPr marL="800100" indent="-457200">
              <a:buFont typeface="Arial" charset="2"/>
              <a:buChar char="•"/>
            </a:pPr>
            <a:r>
              <a:rPr lang="en-US" sz="2400"/>
              <a:t>The driver sends a Preset "Info: At the Trailhead" message.</a:t>
            </a:r>
            <a:endParaRPr lang="en-US" sz="2400" dirty="0"/>
          </a:p>
          <a:p>
            <a:pPr marL="800100" indent="-457200">
              <a:buFont typeface="Arial" charset="2"/>
              <a:buChar char="•"/>
            </a:pPr>
            <a:r>
              <a:rPr lang="en-US" sz="2400"/>
              <a:t>Listens for the "chirp" that it has been sent.</a:t>
            </a:r>
            <a:endParaRPr lang="en-US" sz="2400" dirty="0"/>
          </a:p>
          <a:p>
            <a:pPr marL="800100" indent="-457200">
              <a:buFont typeface="Arial" charset="2"/>
              <a:buChar char="•"/>
            </a:pPr>
            <a:endParaRPr lang="en-US" sz="2400" dirty="0"/>
          </a:p>
          <a:p>
            <a:pPr marL="0" indent="0">
              <a:buNone/>
            </a:pPr>
            <a:r>
              <a:rPr lang="en-US" sz="2400"/>
              <a:t>4.  After starting the van at the end of the hike</a:t>
            </a:r>
            <a:endParaRPr lang="en-US" sz="2400" dirty="0"/>
          </a:p>
          <a:p>
            <a:pPr marL="800100" indent="-457200">
              <a:buFont typeface="Arial" charset="2"/>
              <a:buChar char="•"/>
            </a:pPr>
            <a:r>
              <a:rPr lang="en-US" sz="2400"/>
              <a:t>The driver sends a Preset "Info: On our way back" message.</a:t>
            </a:r>
            <a:endParaRPr lang="en-US" sz="2400" dirty="0"/>
          </a:p>
          <a:p>
            <a:pPr marL="800100" indent="-457200">
              <a:buFont typeface="Arial" charset="2"/>
              <a:buChar char="•"/>
            </a:pPr>
            <a:r>
              <a:rPr lang="en-US" sz="2400"/>
              <a:t>Listens for the "chirp" that it has been sent.</a:t>
            </a:r>
          </a:p>
          <a:p>
            <a:pPr marL="800100" indent="-457200">
              <a:buFont typeface="Arial" charset="2"/>
              <a:buChar char="•"/>
            </a:pPr>
            <a:endParaRPr lang="en-US" sz="2400" dirty="0"/>
          </a:p>
          <a:p>
            <a:pPr marL="800100" indent="-457200">
              <a:buFont typeface="Arial" charset="2"/>
              <a:buChar char="•"/>
            </a:pPr>
            <a:endParaRPr lang="en-US" sz="2400" dirty="0"/>
          </a:p>
          <a:p>
            <a:pPr lvl="1">
              <a:buFont typeface="Arial" charset="2"/>
              <a:buChar char="•"/>
            </a:pPr>
            <a:endParaRPr lang="en-US" sz="2000" dirty="0"/>
          </a:p>
          <a:p>
            <a:pPr marL="0" indent="0">
              <a:buNone/>
            </a:pPr>
            <a:endParaRPr lang="en-US" dirty="0"/>
          </a:p>
          <a:p>
            <a:pPr lvl="1">
              <a:buFont typeface="Arial" charset="2"/>
              <a:buChar char="•"/>
            </a:pPr>
            <a:endParaRPr lang="en-US" dirty="0"/>
          </a:p>
          <a:p>
            <a:pPr lvl="1">
              <a:buFont typeface="Arial" charset="2"/>
              <a:buChar char="•"/>
            </a:pPr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272C16D-6F7D-4585-8F46-434C623D8C95}"/>
              </a:ext>
            </a:extLst>
          </p:cNvPr>
          <p:cNvSpPr txBox="1"/>
          <p:nvPr/>
        </p:nvSpPr>
        <p:spPr>
          <a:xfrm>
            <a:off x="6855940" y="1532237"/>
            <a:ext cx="2743200" cy="369332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79720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311B41-0A4D-494A-864B-4749849828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US" dirty="0"/>
            </a:br>
            <a:r>
              <a:rPr lang="en-US" dirty="0"/>
              <a:t>Typical trip (cont'd)</a:t>
            </a:r>
          </a:p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E34B0A-89A6-4C94-82B3-93A3E2F31B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lvl="1" indent="0">
              <a:buNone/>
            </a:pPr>
            <a:r>
              <a:rPr lang="en-US" sz="2400" dirty="0"/>
              <a:t>5.  After returning to the center</a:t>
            </a:r>
          </a:p>
          <a:p>
            <a:pPr marL="804545" lvl="2" indent="-457200">
              <a:buFont typeface="Arial" charset="2"/>
              <a:buChar char="•"/>
            </a:pPr>
            <a:r>
              <a:rPr lang="en-US" sz="2400"/>
              <a:t>The driver turns off the unit</a:t>
            </a:r>
          </a:p>
          <a:p>
            <a:pPr marL="804545" lvl="2" indent="-457200">
              <a:buFont typeface="Arial" charset="2"/>
              <a:buChar char="•"/>
            </a:pPr>
            <a:r>
              <a:rPr lang="en-US" sz="2400"/>
              <a:t>Returns the device to the center with a note "Charge it" </a:t>
            </a:r>
            <a:r>
              <a:rPr lang="en-US" sz="2400" dirty="0"/>
              <a:t>if the charge is less than 50%.</a:t>
            </a:r>
            <a:endParaRPr lang="en-US"/>
          </a:p>
          <a:p>
            <a:pPr marL="0" indent="0">
              <a:spcBef>
                <a:spcPct val="0"/>
              </a:spcBef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1775315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487538-B86A-4E61-B467-D4345BE077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194623"/>
            <a:ext cx="9260560" cy="2445205"/>
          </a:xfrm>
        </p:spPr>
        <p:txBody>
          <a:bodyPr/>
          <a:lstStyle/>
          <a:p>
            <a:br>
              <a:rPr lang="en-US"/>
            </a:br>
            <a:r>
              <a:rPr lang="en-US"/>
              <a:t>If there's a non-emergency problem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57EAF3-376C-408B-9535-16EF603A19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4584" y="3079990"/>
            <a:ext cx="9690936" cy="3458062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2800" dirty="0"/>
              <a:t>1.  Try to reach the center using a cell phone.</a:t>
            </a:r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r>
              <a:rPr lang="en-US" sz="2800" dirty="0"/>
              <a:t>2.  If that doesn't work, there are some already entered </a:t>
            </a:r>
            <a:r>
              <a:rPr lang="en-US" sz="2800"/>
              <a:t>Quick Text choices. Use the most applicable one.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14623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487538-B86A-4E61-B467-D4345BE077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10268"/>
            <a:ext cx="6212561" cy="2445205"/>
          </a:xfrm>
        </p:spPr>
        <p:txBody>
          <a:bodyPr/>
          <a:lstStyle/>
          <a:p>
            <a:br>
              <a:rPr lang="en-US" dirty="0">
                <a:ea typeface="+mj-lt"/>
                <a:cs typeface="+mj-lt"/>
              </a:rPr>
            </a:br>
            <a:r>
              <a:rPr lang="en-US" dirty="0"/>
              <a:t>If there's a non-emergency problem (cont'd)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57EAF3-376C-408B-9535-16EF603A19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2907" y="2588377"/>
            <a:ext cx="5291001" cy="4195481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lang="en-US" b="1"/>
          </a:p>
          <a:p>
            <a:pPr>
              <a:buFont typeface="Arial" charset="2"/>
              <a:buChar char="•"/>
            </a:pPr>
            <a:r>
              <a:rPr lang="en-US" sz="2400"/>
              <a:t>Various van-related problems (stuck, out of gas, inoperable, battery dead, accident, keys locked inside)</a:t>
            </a:r>
          </a:p>
          <a:p>
            <a:pPr marL="0" indent="0">
              <a:buNone/>
            </a:pPr>
            <a:endParaRPr lang="en-US" sz="2400" dirty="0"/>
          </a:p>
          <a:p>
            <a:pPr>
              <a:buFont typeface="Arial" charset="2"/>
              <a:buChar char="•"/>
            </a:pPr>
            <a:r>
              <a:rPr lang="en-US" sz="2400"/>
              <a:t>Weather update</a:t>
            </a:r>
            <a:endParaRPr lang="en-US" sz="2400" dirty="0"/>
          </a:p>
          <a:p>
            <a:pPr>
              <a:buFont typeface="Arial" charset="2"/>
              <a:buChar char="•"/>
            </a:pPr>
            <a:endParaRPr lang="en-US" sz="2400" dirty="0"/>
          </a:p>
        </p:txBody>
      </p:sp>
      <p:pic>
        <p:nvPicPr>
          <p:cNvPr id="5" name="Picture 5" descr="A close up of a cell phone&#10;&#10;Description generated with high confidence">
            <a:extLst>
              <a:ext uri="{FF2B5EF4-FFF2-40B4-BE49-F238E27FC236}">
                <a16:creationId xmlns:a16="http://schemas.microsoft.com/office/drawing/2014/main" id="{12C3DADF-3046-4FC5-AE06-E59B91206B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79508" y="28146"/>
            <a:ext cx="5132172" cy="6842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05369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3B700B-5B2D-4D9A-9FC3-35226CD422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8900" y="479855"/>
            <a:ext cx="5666469" cy="2415745"/>
          </a:xfrm>
        </p:spPr>
        <p:txBody>
          <a:bodyPr/>
          <a:lstStyle/>
          <a:p>
            <a:r>
              <a:rPr lang="en-US" sz="4000"/>
              <a:t>If there's a non-emergency problem (cont'd)</a:t>
            </a:r>
          </a:p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159D64C-FC74-4341-84E0-F6889231E8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63657" y="3108685"/>
            <a:ext cx="5501710" cy="3338382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285750" indent="-285750">
              <a:buFont typeface="Arial" charset="2"/>
              <a:buChar char="•"/>
            </a:pPr>
            <a:r>
              <a:rPr lang="en-US" sz="2400"/>
              <a:t>Medical issues</a:t>
            </a:r>
          </a:p>
          <a:p>
            <a:pPr marL="285750" indent="-285750">
              <a:buFont typeface="Arial" charset="2"/>
              <a:buChar char="•"/>
            </a:pPr>
            <a:r>
              <a:rPr lang="en-US" sz="2400"/>
              <a:t>Lost hiker</a:t>
            </a:r>
            <a:endParaRPr lang="en-US" sz="2400" dirty="0"/>
          </a:p>
          <a:p>
            <a:pPr marL="285750" indent="-285750">
              <a:buFont typeface="Arial" charset="2"/>
              <a:buChar char="•"/>
            </a:pPr>
            <a:r>
              <a:rPr lang="en-US" sz="2400"/>
              <a:t>Someone else needs help</a:t>
            </a:r>
            <a:endParaRPr lang="en-US" sz="2400" dirty="0"/>
          </a:p>
          <a:p>
            <a:pPr marL="285750" indent="-285750">
              <a:buFont typeface="Arial" charset="2"/>
              <a:buChar char="•"/>
            </a:pPr>
            <a:r>
              <a:rPr lang="en-US" sz="2400"/>
              <a:t>Other problem</a:t>
            </a:r>
            <a:endParaRPr lang="en-US" sz="2400" dirty="0"/>
          </a:p>
          <a:p>
            <a:endParaRPr lang="en-US" dirty="0"/>
          </a:p>
        </p:txBody>
      </p:sp>
      <p:pic>
        <p:nvPicPr>
          <p:cNvPr id="6" name="Picture 4" descr="A close up of a cell phone&#10;&#10;Description generated with high confidence">
            <a:extLst>
              <a:ext uri="{FF2B5EF4-FFF2-40B4-BE49-F238E27FC236}">
                <a16:creationId xmlns:a16="http://schemas.microsoft.com/office/drawing/2014/main" id="{B9FBD8E8-F8F2-4A13-93BF-ABEF9BFA43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28022" y="38446"/>
            <a:ext cx="4885037" cy="682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7724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487538-B86A-4E61-B467-D4345BE077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9272" y="1564825"/>
            <a:ext cx="6212561" cy="1400530"/>
          </a:xfrm>
        </p:spPr>
        <p:txBody>
          <a:bodyPr/>
          <a:lstStyle/>
          <a:p>
            <a:r>
              <a:rPr lang="en-US"/>
              <a:t>Alerting the center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57EAF3-376C-408B-9535-16EF603A19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2312" y="2889323"/>
            <a:ext cx="5291001" cy="3347450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buFont typeface="Arial" charset="2"/>
              <a:buChar char="•"/>
            </a:pPr>
            <a:r>
              <a:rPr lang="en-US" sz="2400"/>
              <a:t>Van issues that we're handling.</a:t>
            </a:r>
          </a:p>
          <a:p>
            <a:pPr>
              <a:buFont typeface="Arial" charset="2"/>
              <a:buChar char="•"/>
            </a:pPr>
            <a:r>
              <a:rPr lang="en-US" sz="2400"/>
              <a:t>Impassible road right now.</a:t>
            </a:r>
          </a:p>
          <a:p>
            <a:pPr>
              <a:buFont typeface="Arial" charset="2"/>
              <a:buChar char="•"/>
            </a:pPr>
            <a:r>
              <a:rPr lang="en-US" sz="2400"/>
              <a:t>We changed the hike to somewhere else.</a:t>
            </a:r>
            <a:endParaRPr lang="en-US" sz="2400" dirty="0"/>
          </a:p>
          <a:p>
            <a:pPr>
              <a:buFont typeface="Arial" charset="2"/>
              <a:buChar char="•"/>
            </a:pPr>
            <a:r>
              <a:rPr lang="en-US" sz="2400"/>
              <a:t>Have sent an SOS.</a:t>
            </a:r>
            <a:endParaRPr lang="en-US" sz="2400" dirty="0"/>
          </a:p>
        </p:txBody>
      </p:sp>
      <p:pic>
        <p:nvPicPr>
          <p:cNvPr id="4" name="Picture 4" descr="A close up of a cell phone&#10;&#10;Description generated with high confidence">
            <a:extLst>
              <a:ext uri="{FF2B5EF4-FFF2-40B4-BE49-F238E27FC236}">
                <a16:creationId xmlns:a16="http://schemas.microsoft.com/office/drawing/2014/main" id="{82B530FF-9869-4E5A-AFE7-68E02CB86E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4454" y="213499"/>
            <a:ext cx="4885037" cy="6513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186072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E58E01-BB16-4EE7-B505-6E5376F43F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1639" y="372099"/>
            <a:ext cx="10928722" cy="1400530"/>
          </a:xfrm>
        </p:spPr>
        <p:txBody>
          <a:bodyPr/>
          <a:lstStyle/>
          <a:p>
            <a:br>
              <a:rPr lang="en-US" dirty="0"/>
            </a:br>
            <a:r>
              <a:rPr lang="en-US" dirty="0"/>
              <a:t>If there's an emergency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D04ADB-A13E-4FB1-83CC-BBAAA57A19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4130" y="2290420"/>
            <a:ext cx="8946541" cy="4195481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en-US" sz="2600" dirty="0"/>
              <a:t>1.  Try to call 911 using a cell phone. Also try to call the center.</a:t>
            </a:r>
          </a:p>
          <a:p>
            <a:pPr marL="0" indent="0">
              <a:buNone/>
            </a:pPr>
            <a:r>
              <a:rPr lang="en-US" sz="2600" dirty="0"/>
              <a:t> 2.  If that doesn't work, send an SOS message. </a:t>
            </a:r>
          </a:p>
          <a:p>
            <a:pPr lvl="1">
              <a:buFont typeface="Arial" charset="2"/>
              <a:buChar char="•"/>
            </a:pPr>
            <a:r>
              <a:rPr lang="en-US" sz="2600" dirty="0"/>
              <a:t>The unit will stay on.</a:t>
            </a:r>
          </a:p>
          <a:p>
            <a:pPr lvl="1">
              <a:buFont typeface="Arial" charset="2"/>
              <a:buChar char="•"/>
            </a:pPr>
            <a:r>
              <a:rPr lang="en-US" sz="2600" dirty="0"/>
              <a:t>Emergency personnel will text you back.</a:t>
            </a:r>
          </a:p>
          <a:p>
            <a:pPr lvl="1">
              <a:buFont typeface="Arial" charset="2"/>
              <a:buChar char="•"/>
            </a:pPr>
            <a:r>
              <a:rPr lang="en-US" sz="2600" dirty="0"/>
              <a:t>You will need to compose a response letter-by-letter. 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sz="2600" dirty="0"/>
          </a:p>
        </p:txBody>
      </p:sp>
    </p:spTree>
    <p:extLst>
      <p:ext uri="{BB962C8B-B14F-4D97-AF65-F5344CB8AC3E}">
        <p14:creationId xmlns:p14="http://schemas.microsoft.com/office/powerpoint/2010/main" val="356015954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639A68-453F-4369-A903-74FA857874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US" dirty="0">
                <a:ea typeface="+mj-lt"/>
                <a:cs typeface="+mj-lt"/>
              </a:rPr>
            </a:br>
            <a:r>
              <a:rPr lang="en-US" dirty="0"/>
              <a:t>Our message plan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D67EAC-41E3-4FA6-BD9E-593E44285C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0409" y="2298724"/>
            <a:ext cx="8946541" cy="4195481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buFont typeface="Arial" charset="2"/>
              <a:buChar char="•"/>
            </a:pPr>
            <a:r>
              <a:rPr lang="en-US" sz="2400"/>
              <a:t>Our three Preset messages are always free.</a:t>
            </a:r>
            <a:endParaRPr lang="en-US"/>
          </a:p>
          <a:p>
            <a:pPr>
              <a:buFont typeface="Arial" charset="2"/>
              <a:buChar char="•"/>
            </a:pPr>
            <a:r>
              <a:rPr lang="en-US" sz="2400"/>
              <a:t>We get 20 SMS/text messages (Quick Text or entered) per month for each unit. </a:t>
            </a:r>
          </a:p>
          <a:p>
            <a:pPr>
              <a:buFont typeface="Arial" charset="2"/>
              <a:buChar char="•"/>
            </a:pPr>
            <a:r>
              <a:rPr lang="en-US" sz="2400" dirty="0"/>
              <a:t>If the device goes over the first twenty, the additional </a:t>
            </a:r>
            <a:r>
              <a:rPr lang="en-US" sz="2400"/>
              <a:t>messages cost 50 cents each.</a:t>
            </a:r>
            <a:endParaRPr lang="en-US" dirty="0"/>
          </a:p>
          <a:p>
            <a:pPr>
              <a:buFont typeface="Arial" charset="2"/>
              <a:buChar char="•"/>
            </a:pPr>
            <a:r>
              <a:rPr lang="en-US" sz="2400" dirty="0"/>
              <a:t>We are charged for incoming as well as outgoing messages.</a:t>
            </a:r>
            <a:endParaRPr lang="en-US" dirty="0"/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5624307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3DAF05-739F-404A-AFD0-2B9EB9734B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0146" y="609600"/>
            <a:ext cx="7633185" cy="908943"/>
          </a:xfrm>
        </p:spPr>
        <p:txBody>
          <a:bodyPr/>
          <a:lstStyle/>
          <a:p>
            <a:r>
              <a:rPr lang="en-US" dirty="0"/>
              <a:t>This talk will be posted under the Help tab on our website.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12F5D84C-9920-49D5-9BA5-D46E7AEA85A7}"/>
              </a:ext>
            </a:extLst>
          </p:cNvPr>
          <p:cNvPicPr>
            <a:picLocks noGrp="1"/>
          </p:cNvPicPr>
          <p:nvPr>
            <p:ph idx="1"/>
          </p:nvPr>
        </p:nvPicPr>
        <p:blipFill rotWithShape="1">
          <a:blip r:embed="rId2"/>
          <a:srcRect l="142" t="12156" r="1139" b="4524"/>
          <a:stretch/>
        </p:blipFill>
        <p:spPr bwMode="auto">
          <a:xfrm>
            <a:off x="1556439" y="2295950"/>
            <a:ext cx="8837711" cy="419576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62920029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E6F3A4-DA22-4261-8C02-C172021CD2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US" dirty="0"/>
            </a:br>
            <a:r>
              <a:rPr lang="en-US" dirty="0"/>
              <a:t>Operating a Garmin InReach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07B029-EB43-4D8E-A0CE-AC2C7AAC15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>
              <a:buFont typeface="Arial" charset="2"/>
              <a:buChar char="•"/>
            </a:pPr>
            <a:r>
              <a:rPr lang="en-US" sz="2800" dirty="0"/>
              <a:t>Charging</a:t>
            </a:r>
            <a:endParaRPr lang="en-US" dirty="0"/>
          </a:p>
          <a:p>
            <a:pPr>
              <a:buFont typeface="Arial" charset="2"/>
              <a:buChar char="•"/>
            </a:pPr>
            <a:r>
              <a:rPr lang="en-US" sz="2800" dirty="0"/>
              <a:t>Buttons</a:t>
            </a:r>
            <a:endParaRPr lang="en-US" dirty="0"/>
          </a:p>
          <a:p>
            <a:pPr>
              <a:buFont typeface="Arial" charset="2"/>
              <a:buChar char="•"/>
            </a:pPr>
            <a:r>
              <a:rPr lang="en-US" sz="2800" dirty="0"/>
              <a:t>Icons</a:t>
            </a:r>
          </a:p>
          <a:p>
            <a:pPr>
              <a:buFont typeface="Arial" charset="2"/>
              <a:buChar char="•"/>
            </a:pPr>
            <a:r>
              <a:rPr lang="en-US" sz="2800" dirty="0"/>
              <a:t>How to turn on the device</a:t>
            </a:r>
          </a:p>
          <a:p>
            <a:pPr>
              <a:buFont typeface="Arial" charset="2"/>
              <a:buChar char="•"/>
            </a:pPr>
            <a:r>
              <a:rPr lang="en-US" sz="2800" dirty="0"/>
              <a:t>How to wake it up</a:t>
            </a:r>
          </a:p>
          <a:p>
            <a:pPr>
              <a:buFont typeface="Arial" charset="2"/>
              <a:buChar char="•"/>
            </a:pPr>
            <a:r>
              <a:rPr lang="en-US" sz="2800" dirty="0"/>
              <a:t>Sending and receiving messages</a:t>
            </a:r>
          </a:p>
          <a:p>
            <a:pPr>
              <a:buFont typeface="Arial" charset="2"/>
              <a:buChar char="•"/>
            </a:pPr>
            <a:r>
              <a:rPr lang="en-US" sz="2800" dirty="0"/>
              <a:t>How to turn off the device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934110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79B8FA-3A0A-482F-BCD2-6DF5E636BE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1529" y="494949"/>
            <a:ext cx="5092906" cy="1574808"/>
          </a:xfrm>
        </p:spPr>
        <p:txBody>
          <a:bodyPr/>
          <a:lstStyle/>
          <a:p>
            <a:r>
              <a:rPr lang="en-US"/>
              <a:t>Charging an InReach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ADD83AB-C4FA-4A9B-B60C-3A2F6F5EFE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54954" y="2411628"/>
            <a:ext cx="5084979" cy="3235409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342900" indent="-342900">
              <a:buFont typeface="Arial" charset="2"/>
              <a:buChar char="•"/>
            </a:pPr>
            <a:r>
              <a:rPr lang="en-US" sz="2400" dirty="0"/>
              <a:t>Open the flap on the bottom of the unit.</a:t>
            </a:r>
          </a:p>
          <a:p>
            <a:pPr marL="342900" indent="-342900">
              <a:buFont typeface="Arial" charset="2"/>
              <a:buChar char="•"/>
            </a:pPr>
            <a:endParaRPr lang="en-US" sz="2400" dirty="0"/>
          </a:p>
          <a:p>
            <a:pPr marL="342900" indent="-342900">
              <a:buFont typeface="Arial" charset="2"/>
              <a:buChar char="•"/>
            </a:pPr>
            <a:r>
              <a:rPr lang="en-US" sz="2400" dirty="0"/>
              <a:t>Plug in the provided power cord and attach it to anything that has a USB port and access to charge (a wall plug, a portable power bank, or a computer that is powered on).</a:t>
            </a:r>
          </a:p>
        </p:txBody>
      </p:sp>
      <p:pic>
        <p:nvPicPr>
          <p:cNvPr id="9" name="Picture 9" descr="A close up of a hand holding a yellow object&#10;&#10;Description generated with high confidence">
            <a:extLst>
              <a:ext uri="{FF2B5EF4-FFF2-40B4-BE49-F238E27FC236}">
                <a16:creationId xmlns:a16="http://schemas.microsoft.com/office/drawing/2014/main" id="{91ECA74F-A745-4C9E-AC76-4D34BED788FB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t="4347" b="4347"/>
          <a:stretch/>
        </p:blipFill>
        <p:spPr>
          <a:xfrm>
            <a:off x="6888623" y="1671484"/>
            <a:ext cx="5227791" cy="3552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11124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32C02-75AF-48E7-B59B-AC384B675C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US" dirty="0"/>
            </a:br>
            <a:r>
              <a:rPr lang="en-US" dirty="0"/>
              <a:t>Charging an InReach (cont'd)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6001D3-B05D-41D4-9C48-45C7989CBE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lvl="1">
              <a:buFont typeface="Arial" charset="2"/>
              <a:buChar char="•"/>
            </a:pPr>
            <a:endParaRPr lang="en-US" sz="2400" dirty="0"/>
          </a:p>
          <a:p>
            <a:pPr marL="0" indent="0">
              <a:buNone/>
            </a:pPr>
            <a:r>
              <a:rPr lang="en-US" sz="3200"/>
              <a:t>1.  After being fully discharged, the device </a:t>
            </a:r>
            <a:r>
              <a:rPr lang="en-US" sz="3200" dirty="0"/>
              <a:t>takes 5-7 hours to fully charge.</a:t>
            </a:r>
          </a:p>
          <a:p>
            <a:endParaRPr lang="en-US" sz="3200" dirty="0"/>
          </a:p>
          <a:p>
            <a:pPr marL="0" indent="0">
              <a:buNone/>
            </a:pPr>
            <a:r>
              <a:rPr lang="en-US" sz="3200"/>
              <a:t>2.  A typical hike will use about 10% of the charge.</a:t>
            </a:r>
          </a:p>
        </p:txBody>
      </p:sp>
    </p:spTree>
    <p:extLst>
      <p:ext uri="{BB962C8B-B14F-4D97-AF65-F5344CB8AC3E}">
        <p14:creationId xmlns:p14="http://schemas.microsoft.com/office/powerpoint/2010/main" val="343010018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0A38F6-2585-4D28-A70F-AD0AF98EE4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8962" y="1257300"/>
            <a:ext cx="4558275" cy="1226128"/>
          </a:xfrm>
        </p:spPr>
        <p:txBody>
          <a:bodyPr/>
          <a:lstStyle/>
          <a:p>
            <a:r>
              <a:rPr lang="en-US"/>
              <a:t>The buttons we use are: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8CDFF05-2980-4C75-AFF4-46E6933DED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54954" y="3167478"/>
            <a:ext cx="5256237" cy="3116711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400"/>
              <a:t>On/off on top. </a:t>
            </a:r>
          </a:p>
          <a:p>
            <a:endParaRPr lang="en-US" sz="2400"/>
          </a:p>
          <a:p>
            <a:r>
              <a:rPr lang="en-US" sz="2400"/>
              <a:t>SOS under red cover on right side.</a:t>
            </a:r>
          </a:p>
          <a:p>
            <a:r>
              <a:rPr lang="en-US" sz="2400"/>
              <a:t>  </a:t>
            </a:r>
          </a:p>
          <a:p>
            <a:r>
              <a:rPr lang="en-US" sz="2400"/>
              <a:t>Additional buttons on the bottom (next slide).</a:t>
            </a:r>
          </a:p>
          <a:p>
            <a:endParaRPr lang="en-US"/>
          </a:p>
          <a:p>
            <a:endParaRPr lang="en-US"/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FB2E1042-C0E7-4983-B86E-CE74D240906F}"/>
              </a:ext>
            </a:extLst>
          </p:cNvPr>
          <p:cNvCxnSpPr>
            <a:cxnSpLocks/>
          </p:cNvCxnSpPr>
          <p:nvPr/>
        </p:nvCxnSpPr>
        <p:spPr>
          <a:xfrm flipH="1">
            <a:off x="9201848" y="1143569"/>
            <a:ext cx="280555" cy="426027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1DBE22E8-60A5-451F-AE92-7CF0A44BEAF2}"/>
              </a:ext>
            </a:extLst>
          </p:cNvPr>
          <p:cNvSpPr txBox="1"/>
          <p:nvPr/>
        </p:nvSpPr>
        <p:spPr>
          <a:xfrm>
            <a:off x="9846343" y="868664"/>
            <a:ext cx="14079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On/Off button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151B86BB-CC90-4874-BBEC-7DBAEC5F4E1F}"/>
              </a:ext>
            </a:extLst>
          </p:cNvPr>
          <p:cNvCxnSpPr>
            <a:cxnSpLocks/>
          </p:cNvCxnSpPr>
          <p:nvPr/>
        </p:nvCxnSpPr>
        <p:spPr>
          <a:xfrm flipH="1">
            <a:off x="9884236" y="2735806"/>
            <a:ext cx="462525" cy="5222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166B6F2D-D3A0-4382-9BBF-D334D2DDF23C}"/>
              </a:ext>
            </a:extLst>
          </p:cNvPr>
          <p:cNvSpPr txBox="1"/>
          <p:nvPr/>
        </p:nvSpPr>
        <p:spPr>
          <a:xfrm rot="60000">
            <a:off x="10115312" y="2848161"/>
            <a:ext cx="1014485" cy="369332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solidFill>
                  <a:schemeClr val="bg1">
                    <a:lumMod val="95000"/>
                    <a:lumOff val="5000"/>
                  </a:schemeClr>
                </a:solidFill>
              </a:rPr>
              <a:t>SOS</a:t>
            </a:r>
          </a:p>
        </p:txBody>
      </p:sp>
      <p:pic>
        <p:nvPicPr>
          <p:cNvPr id="10" name="Picture 10" descr="A close up of a phone&#10;&#10;Description generated with high confidence">
            <a:extLst>
              <a:ext uri="{FF2B5EF4-FFF2-40B4-BE49-F238E27FC236}">
                <a16:creationId xmlns:a16="http://schemas.microsoft.com/office/drawing/2014/main" id="{D22F9F28-7149-409E-A2F0-DD05697F9D94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l="12101" r="12101"/>
          <a:stretch/>
        </p:blipFill>
        <p:spPr>
          <a:xfrm>
            <a:off x="6960919" y="369628"/>
            <a:ext cx="4383206" cy="594814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94B86B3-C18D-405D-B9F3-160EFF503721}"/>
              </a:ext>
            </a:extLst>
          </p:cNvPr>
          <p:cNvSpPr txBox="1"/>
          <p:nvPr/>
        </p:nvSpPr>
        <p:spPr>
          <a:xfrm>
            <a:off x="10399593" y="2796653"/>
            <a:ext cx="843887" cy="369332"/>
          </a:xfrm>
          <a:prstGeom prst="rect">
            <a:avLst/>
          </a:prstGeom>
          <a:ln w="12700">
            <a:solidFill>
              <a:schemeClr val="bg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SOS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B5C0173E-CF42-4125-903D-8340599C8EF8}"/>
              </a:ext>
            </a:extLst>
          </p:cNvPr>
          <p:cNvCxnSpPr/>
          <p:nvPr/>
        </p:nvCxnSpPr>
        <p:spPr>
          <a:xfrm flipH="1" flipV="1">
            <a:off x="10454917" y="3225121"/>
            <a:ext cx="746077" cy="682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217380C2-C4D8-4929-9DD5-11EE9E77A322}"/>
              </a:ext>
            </a:extLst>
          </p:cNvPr>
          <p:cNvSpPr txBox="1"/>
          <p:nvPr/>
        </p:nvSpPr>
        <p:spPr>
          <a:xfrm>
            <a:off x="9887802" y="601637"/>
            <a:ext cx="1469409" cy="369332"/>
          </a:xfrm>
          <a:prstGeom prst="rect">
            <a:avLst/>
          </a:prstGeom>
          <a:ln w="12700">
            <a:solidFill>
              <a:schemeClr val="bg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On/Off</a:t>
            </a:r>
            <a:r>
              <a:rPr lang="en-US" dirty="0">
                <a:solidFill>
                  <a:schemeClr val="bg1"/>
                </a:solidFill>
              </a:rPr>
              <a:t> </a:t>
            </a:r>
            <a:endParaRPr lang="en-US"/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9D5E239A-3D9B-42F1-BA5B-569A41B5A844}"/>
              </a:ext>
            </a:extLst>
          </p:cNvPr>
          <p:cNvCxnSpPr/>
          <p:nvPr/>
        </p:nvCxnSpPr>
        <p:spPr>
          <a:xfrm flipH="1">
            <a:off x="9589828" y="1021309"/>
            <a:ext cx="484495" cy="37986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0324667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  <a:extLst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FB3CEA1-88D9-42FB-88ED-1E9807FE65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AF7F4BC-3841-4D50-BC76-2F2F8F9F3A61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38807" y="650657"/>
            <a:ext cx="8135611" cy="5571066"/>
          </a:xfrm>
          <a:prstGeom prst="rect">
            <a:avLst/>
          </a:prstGeom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9A6C928E-4252-4F33-8C34-E50A12A317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D0CAF55D-1207-41AA-AFF5-44772C86671B}"/>
              </a:ext>
            </a:extLst>
          </p:cNvPr>
          <p:cNvCxnSpPr>
            <a:cxnSpLocks/>
          </p:cNvCxnSpPr>
          <p:nvPr/>
        </p:nvCxnSpPr>
        <p:spPr>
          <a:xfrm flipH="1" flipV="1">
            <a:off x="8085052" y="3793068"/>
            <a:ext cx="745067" cy="778931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1DEFF6E2-D50B-40CD-93BD-1E72B1B53636}"/>
              </a:ext>
            </a:extLst>
          </p:cNvPr>
          <p:cNvCxnSpPr>
            <a:cxnSpLocks/>
          </p:cNvCxnSpPr>
          <p:nvPr/>
        </p:nvCxnSpPr>
        <p:spPr>
          <a:xfrm flipV="1">
            <a:off x="3714044" y="3793069"/>
            <a:ext cx="869863" cy="778931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C1B483B2-54FB-47EE-99A8-BC26610B8BF1}"/>
              </a:ext>
            </a:extLst>
          </p:cNvPr>
          <p:cNvCxnSpPr>
            <a:cxnSpLocks/>
          </p:cNvCxnSpPr>
          <p:nvPr/>
        </p:nvCxnSpPr>
        <p:spPr>
          <a:xfrm flipV="1">
            <a:off x="3176374" y="2621578"/>
            <a:ext cx="1204179" cy="1260017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1A4AD088-2A29-4D6A-B8DC-2775226604CE}"/>
              </a:ext>
            </a:extLst>
          </p:cNvPr>
          <p:cNvSpPr txBox="1"/>
          <p:nvPr/>
        </p:nvSpPr>
        <p:spPr>
          <a:xfrm>
            <a:off x="8929511" y="4721249"/>
            <a:ext cx="1551364" cy="400110"/>
          </a:xfrm>
          <a:prstGeom prst="rect">
            <a:avLst/>
          </a:prstGeom>
          <a:noFill/>
          <a:ln w="12700">
            <a:noFill/>
          </a:ln>
        </p:spPr>
        <p:txBody>
          <a:bodyPr wrap="square" rtlCol="0" anchor="t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Enter (✔)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029845F-ED5F-4237-8CA9-1DFE04067D5D}"/>
              </a:ext>
            </a:extLst>
          </p:cNvPr>
          <p:cNvSpPr txBox="1"/>
          <p:nvPr/>
        </p:nvSpPr>
        <p:spPr>
          <a:xfrm>
            <a:off x="2345264" y="4803285"/>
            <a:ext cx="1904742" cy="9890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5045E6B-F442-4043-8CA5-8E364BFA4596}"/>
              </a:ext>
            </a:extLst>
          </p:cNvPr>
          <p:cNvSpPr txBox="1"/>
          <p:nvPr/>
        </p:nvSpPr>
        <p:spPr>
          <a:xfrm>
            <a:off x="2196754" y="4662792"/>
            <a:ext cx="1752342" cy="928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687C385-D021-49BB-A3C6-D954510E75B7}"/>
              </a:ext>
            </a:extLst>
          </p:cNvPr>
          <p:cNvSpPr txBox="1"/>
          <p:nvPr/>
        </p:nvSpPr>
        <p:spPr>
          <a:xfrm>
            <a:off x="2323423" y="4726358"/>
            <a:ext cx="1355016" cy="400110"/>
          </a:xfrm>
          <a:prstGeom prst="rect">
            <a:avLst/>
          </a:prstGeom>
          <a:noFill/>
          <a:ln w="12700">
            <a:noFill/>
          </a:ln>
        </p:spPr>
        <p:txBody>
          <a:bodyPr wrap="square" rtlCol="0" anchor="t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Back/Exit</a:t>
            </a:r>
            <a:endParaRPr lang="en-US" sz="2000">
              <a:solidFill>
                <a:schemeClr val="bg1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5498D0B-CEB4-4C8E-A65D-FC46F47E5C3F}"/>
              </a:ext>
            </a:extLst>
          </p:cNvPr>
          <p:cNvSpPr txBox="1"/>
          <p:nvPr/>
        </p:nvSpPr>
        <p:spPr>
          <a:xfrm>
            <a:off x="2060558" y="2498777"/>
            <a:ext cx="1567225" cy="400110"/>
          </a:xfrm>
          <a:prstGeom prst="rect">
            <a:avLst/>
          </a:prstGeom>
          <a:noFill/>
          <a:ln w="12700">
            <a:noFill/>
          </a:ln>
        </p:spPr>
        <p:txBody>
          <a:bodyPr wrap="square" rtlCol="0" anchor="t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Status light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34870711-AFD2-4029-AE8F-39BC2F2EC2F1}"/>
              </a:ext>
            </a:extLst>
          </p:cNvPr>
          <p:cNvCxnSpPr>
            <a:cxnSpLocks/>
          </p:cNvCxnSpPr>
          <p:nvPr/>
        </p:nvCxnSpPr>
        <p:spPr>
          <a:xfrm flipH="1" flipV="1">
            <a:off x="6320314" y="4257490"/>
            <a:ext cx="21166" cy="1481437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BE1AD148-1548-4517-834B-5C728DF35CA0}"/>
              </a:ext>
            </a:extLst>
          </p:cNvPr>
          <p:cNvSpPr txBox="1"/>
          <p:nvPr/>
        </p:nvSpPr>
        <p:spPr>
          <a:xfrm>
            <a:off x="1274866" y="3913033"/>
            <a:ext cx="2097596" cy="400110"/>
          </a:xfrm>
          <a:prstGeom prst="rect">
            <a:avLst/>
          </a:prstGeom>
          <a:noFill/>
          <a:ln w="12700">
            <a:noFill/>
          </a:ln>
        </p:spPr>
        <p:txBody>
          <a:bodyPr wrap="square" rtlCol="0" anchor="t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Shortcut menu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1F21DCF5-DE1B-44E8-8245-9C0E49AD8AAD}"/>
              </a:ext>
            </a:extLst>
          </p:cNvPr>
          <p:cNvCxnSpPr>
            <a:cxnSpLocks/>
          </p:cNvCxnSpPr>
          <p:nvPr/>
        </p:nvCxnSpPr>
        <p:spPr>
          <a:xfrm flipV="1">
            <a:off x="3356690" y="1405950"/>
            <a:ext cx="895261" cy="1043774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385AD651-095F-4E5E-BC50-EB1F685514BF}"/>
              </a:ext>
            </a:extLst>
          </p:cNvPr>
          <p:cNvSpPr txBox="1"/>
          <p:nvPr/>
        </p:nvSpPr>
        <p:spPr>
          <a:xfrm>
            <a:off x="9313951" y="3064932"/>
            <a:ext cx="2183921" cy="1015663"/>
          </a:xfrm>
          <a:prstGeom prst="rect">
            <a:avLst/>
          </a:prstGeom>
          <a:noFill/>
          <a:ln w="12700">
            <a:noFill/>
          </a:ln>
        </p:spPr>
        <p:txBody>
          <a:bodyPr wrap="square" rtlCol="0" anchor="t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Menu</a:t>
            </a:r>
            <a:endParaRPr lang="en-US" sz="2000" b="1" dirty="0">
              <a:solidFill>
                <a:schemeClr val="bg1"/>
              </a:solidFill>
            </a:endParaRPr>
          </a:p>
          <a:p>
            <a:r>
              <a:rPr lang="en-US" sz="2000" b="1">
                <a:solidFill>
                  <a:schemeClr val="bg1"/>
                </a:solidFill>
              </a:rPr>
              <a:t>(Usually returns to Home page)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D4FCE7E-5369-4AF7-8163-69D0BC3C5FB5}"/>
              </a:ext>
            </a:extLst>
          </p:cNvPr>
          <p:cNvSpPr txBox="1"/>
          <p:nvPr/>
        </p:nvSpPr>
        <p:spPr>
          <a:xfrm rot="60000">
            <a:off x="4474288" y="5866056"/>
            <a:ext cx="3709915" cy="369332"/>
          </a:xfrm>
          <a:prstGeom prst="rect">
            <a:avLst/>
          </a:prstGeom>
          <a:ln w="12700"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>Arrow Rocker - Select/Highlight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15C1D5A0-4AE3-4000-83D2-F4185760A70F}"/>
              </a:ext>
            </a:extLst>
          </p:cNvPr>
          <p:cNvCxnSpPr>
            <a:cxnSpLocks/>
          </p:cNvCxnSpPr>
          <p:nvPr/>
        </p:nvCxnSpPr>
        <p:spPr>
          <a:xfrm flipH="1" flipV="1">
            <a:off x="8268217" y="2436478"/>
            <a:ext cx="966058" cy="632142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37FB1246-D8E9-4F56-AE7A-2CD7058E59E4}"/>
              </a:ext>
            </a:extLst>
          </p:cNvPr>
          <p:cNvSpPr txBox="1"/>
          <p:nvPr/>
        </p:nvSpPr>
        <p:spPr>
          <a:xfrm>
            <a:off x="4024182" y="636372"/>
            <a:ext cx="1857633" cy="369332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>
                <a:solidFill>
                  <a:schemeClr val="bg1"/>
                </a:solidFill>
              </a:rPr>
              <a:t>Backspace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4B75593-C4E4-4C49-98BF-3D4A89C207B1}"/>
              </a:ext>
            </a:extLst>
          </p:cNvPr>
          <p:cNvSpPr txBox="1"/>
          <p:nvPr/>
        </p:nvSpPr>
        <p:spPr>
          <a:xfrm>
            <a:off x="7607641" y="656966"/>
            <a:ext cx="1620797" cy="646331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>
                <a:solidFill>
                  <a:schemeClr val="bg1"/>
                </a:solidFill>
              </a:rPr>
              <a:t>Add a space</a:t>
            </a:r>
            <a:endParaRPr lang="en-US"/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9AFAB6BB-B86C-4541-98D0-6149AD72EE3E}"/>
              </a:ext>
            </a:extLst>
          </p:cNvPr>
          <p:cNvCxnSpPr>
            <a:cxnSpLocks/>
          </p:cNvCxnSpPr>
          <p:nvPr/>
        </p:nvCxnSpPr>
        <p:spPr>
          <a:xfrm>
            <a:off x="4901285" y="1008102"/>
            <a:ext cx="689315" cy="202198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E9C10507-45E4-4145-ACEC-1C30550092BA}"/>
              </a:ext>
            </a:extLst>
          </p:cNvPr>
          <p:cNvCxnSpPr>
            <a:cxnSpLocks/>
          </p:cNvCxnSpPr>
          <p:nvPr/>
        </p:nvCxnSpPr>
        <p:spPr>
          <a:xfrm flipH="1">
            <a:off x="7104302" y="1008102"/>
            <a:ext cx="742008" cy="243387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9926097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4FC70C-F6D5-44E2-84C4-B9096A2355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There are two screens of icons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89263BD-FC94-4ED6-B3F3-BE49E300F789}"/>
              </a:ext>
            </a:extLst>
          </p:cNvPr>
          <p:cNvSpPr txBox="1"/>
          <p:nvPr/>
        </p:nvSpPr>
        <p:spPr>
          <a:xfrm>
            <a:off x="1573426" y="1336588"/>
            <a:ext cx="2743200" cy="369332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/>
              <a:t>First screen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1FC5D04-8A70-45D7-B42C-BD40578652FE}"/>
              </a:ext>
            </a:extLst>
          </p:cNvPr>
          <p:cNvSpPr txBox="1"/>
          <p:nvPr/>
        </p:nvSpPr>
        <p:spPr>
          <a:xfrm>
            <a:off x="7133966" y="1336588"/>
            <a:ext cx="2743200" cy="369332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/>
              <a:t>Second screen</a:t>
            </a:r>
          </a:p>
        </p:txBody>
      </p:sp>
      <p:pic>
        <p:nvPicPr>
          <p:cNvPr id="7" name="Picture 9" descr="A close up of a cell phone&#10;&#10;Description generated with very high confidence">
            <a:extLst>
              <a:ext uri="{FF2B5EF4-FFF2-40B4-BE49-F238E27FC236}">
                <a16:creationId xmlns:a16="http://schemas.microsoft.com/office/drawing/2014/main" id="{EE24CC4D-59C3-41A7-BFB0-47B5204A3EE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05385" y="1970540"/>
            <a:ext cx="3670775" cy="4884070"/>
          </a:xfrm>
          <a:prstGeom prst="rect">
            <a:avLst/>
          </a:prstGeom>
        </p:spPr>
      </p:pic>
      <p:pic>
        <p:nvPicPr>
          <p:cNvPr id="3" name="Picture 3" descr="A close up of a cell phone&#10;&#10;Description generated with very high confidence">
            <a:extLst>
              <a:ext uri="{FF2B5EF4-FFF2-40B4-BE49-F238E27FC236}">
                <a16:creationId xmlns:a16="http://schemas.microsoft.com/office/drawing/2014/main" id="{273FEEEB-4687-49CC-BA69-E24F10CCC9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64594" y="1861645"/>
            <a:ext cx="3738716" cy="4990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882617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7F8894-C9B5-4E3C-8CFD-706FCE6216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US" dirty="0">
                <a:ea typeface="+mj-lt"/>
                <a:cs typeface="+mj-lt"/>
              </a:rPr>
            </a:br>
            <a:r>
              <a:rPr lang="en-US"/>
              <a:t>Tips for making selections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9423A6-0C4D-478A-AD7E-85620EED87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pPr>
              <a:buFont typeface="Arial" charset="2"/>
              <a:buChar char="•"/>
            </a:pPr>
            <a:r>
              <a:rPr lang="en-US" sz="2800" dirty="0"/>
              <a:t>Anything selected will be highlighted in green.</a:t>
            </a:r>
          </a:p>
          <a:p>
            <a:pPr>
              <a:buFont typeface="Arial" charset="2"/>
              <a:buChar char="•"/>
            </a:pPr>
            <a:endParaRPr lang="en-US" sz="2800" dirty="0"/>
          </a:p>
          <a:p>
            <a:pPr>
              <a:buFont typeface="Arial" charset="2"/>
              <a:buChar char="•"/>
            </a:pPr>
            <a:r>
              <a:rPr lang="en-US" sz="2800" dirty="0"/>
              <a:t>You'll use the arrow rocker and the Enter (✔) button </a:t>
            </a:r>
            <a:r>
              <a:rPr lang="en-US" sz="2800" b="1" dirty="0"/>
              <a:t>A LOT</a:t>
            </a:r>
            <a:r>
              <a:rPr lang="en-US" sz="2800" dirty="0"/>
              <a:t>.</a:t>
            </a:r>
          </a:p>
          <a:p>
            <a:pPr>
              <a:buFont typeface="Arial" charset="2"/>
              <a:buChar char="•"/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99019911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DF954E-5961-46B9-A739-55E57D003C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5" y="1447800"/>
            <a:ext cx="4520288" cy="1311876"/>
          </a:xfrm>
        </p:spPr>
        <p:txBody>
          <a:bodyPr/>
          <a:lstStyle/>
          <a:p>
            <a:r>
              <a:rPr lang="en-US" sz="3600"/>
              <a:t>How to turn on the device.</a:t>
            </a:r>
            <a:br>
              <a:rPr lang="en-US" sz="3600"/>
            </a:br>
            <a:br>
              <a:rPr lang="en-US" sz="3600"/>
            </a:br>
            <a:r>
              <a:rPr lang="en-US" sz="3200"/>
              <a:t>Step 1</a:t>
            </a:r>
            <a:br>
              <a:rPr lang="en-US" sz="3200"/>
            </a:br>
            <a:br>
              <a:rPr lang="en-US" sz="3200"/>
            </a:br>
            <a:br>
              <a:rPr lang="en-US" sz="3200"/>
            </a:br>
            <a:br>
              <a:rPr lang="en-US" sz="3200"/>
            </a:b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60168F-C3BC-4AA1-8B87-BC3E1EEDFC1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54954" y="3142736"/>
            <a:ext cx="5762681" cy="2024079"/>
          </a:xfrm>
        </p:spPr>
        <p:txBody>
          <a:bodyPr/>
          <a:lstStyle/>
          <a:p>
            <a:endParaRPr lang="en-US" sz="2400" dirty="0"/>
          </a:p>
          <a:p>
            <a:r>
              <a:rPr lang="en-US" sz="2400"/>
              <a:t>Press the On/Off button on the top </a:t>
            </a:r>
            <a:r>
              <a:rPr lang="en-US" sz="2400" dirty="0"/>
              <a:t>and the screen will light up.</a:t>
            </a:r>
            <a:endParaRPr lang="en-US"/>
          </a:p>
          <a:p>
            <a:endParaRPr lang="en-US" dirty="0"/>
          </a:p>
        </p:txBody>
      </p:sp>
      <p:pic>
        <p:nvPicPr>
          <p:cNvPr id="10" name="Picture 10" descr="A close up of a phone&#10;&#10;Description generated with high confidence">
            <a:extLst>
              <a:ext uri="{FF2B5EF4-FFF2-40B4-BE49-F238E27FC236}">
                <a16:creationId xmlns:a16="http://schemas.microsoft.com/office/drawing/2014/main" id="{8544A26D-43EA-4B03-9A50-26208683DA9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101" r="12101"/>
          <a:stretch/>
        </p:blipFill>
        <p:spPr>
          <a:xfrm>
            <a:off x="7120144" y="130791"/>
            <a:ext cx="4804011" cy="6528177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1FB87F7C-E22A-42F6-A1F0-ED52DE805405}"/>
              </a:ext>
            </a:extLst>
          </p:cNvPr>
          <p:cNvCxnSpPr/>
          <p:nvPr/>
        </p:nvCxnSpPr>
        <p:spPr>
          <a:xfrm flipH="1">
            <a:off x="9817290" y="714232"/>
            <a:ext cx="495868" cy="61869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9AE30A86-3858-4028-A6DD-FC55C65F1C87}"/>
              </a:ext>
            </a:extLst>
          </p:cNvPr>
          <p:cNvSpPr txBox="1"/>
          <p:nvPr/>
        </p:nvSpPr>
        <p:spPr>
          <a:xfrm>
            <a:off x="10354101" y="305938"/>
            <a:ext cx="1355678" cy="369332"/>
          </a:xfrm>
          <a:prstGeom prst="rect">
            <a:avLst/>
          </a:prstGeom>
          <a:ln w="12700">
            <a:solidFill>
              <a:schemeClr val="bg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On/Off</a:t>
            </a:r>
          </a:p>
        </p:txBody>
      </p:sp>
    </p:spTree>
    <p:extLst>
      <p:ext uri="{BB962C8B-B14F-4D97-AF65-F5344CB8AC3E}">
        <p14:creationId xmlns:p14="http://schemas.microsoft.com/office/powerpoint/2010/main" val="426752061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DF954E-5961-46B9-A739-55E57D003C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5145" y="1447800"/>
            <a:ext cx="4860098" cy="1981200"/>
          </a:xfrm>
        </p:spPr>
        <p:txBody>
          <a:bodyPr/>
          <a:lstStyle/>
          <a:p>
            <a:r>
              <a:rPr lang="en-US" sz="3600" dirty="0"/>
              <a:t>How to turn on the device (cont'd).</a:t>
            </a:r>
            <a:br>
              <a:rPr lang="en-US" sz="3600" dirty="0"/>
            </a:br>
            <a:br>
              <a:rPr lang="en-US" sz="3600" dirty="0"/>
            </a:br>
            <a:r>
              <a:rPr lang="en-US" sz="3200" dirty="0"/>
              <a:t>Step 2</a:t>
            </a:r>
            <a:br>
              <a:rPr lang="en-US" sz="3200" dirty="0"/>
            </a:br>
            <a:br>
              <a:rPr lang="en-US" sz="3200" dirty="0"/>
            </a:br>
            <a:br>
              <a:rPr lang="en-US" sz="3200" dirty="0"/>
            </a:b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60168F-C3BC-4AA1-8B87-BC3E1EEDFC1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62119" y="3925638"/>
            <a:ext cx="5319897" cy="2640226"/>
          </a:xfrm>
        </p:spPr>
        <p:txBody>
          <a:bodyPr>
            <a:normAutofit/>
          </a:bodyPr>
          <a:lstStyle/>
          <a:p>
            <a:r>
              <a:rPr lang="en-US" sz="2400" dirty="0"/>
              <a:t>Using the arrow rocker, move </a:t>
            </a:r>
            <a:r>
              <a:rPr lang="en-US" sz="2400"/>
              <a:t>highlighted (green) bar from “Cancel” to </a:t>
            </a:r>
            <a:r>
              <a:rPr lang="en-US" sz="2400" dirty="0"/>
              <a:t>“Unlock” .</a:t>
            </a:r>
          </a:p>
          <a:p>
            <a:endParaRPr lang="en-US" sz="2400" dirty="0"/>
          </a:p>
          <a:p>
            <a:r>
              <a:rPr lang="en-US" sz="2400" dirty="0"/>
              <a:t>Press Enter (✔).</a:t>
            </a:r>
          </a:p>
          <a:p>
            <a:endParaRPr lang="en-US" dirty="0"/>
          </a:p>
        </p:txBody>
      </p:sp>
      <p:pic>
        <p:nvPicPr>
          <p:cNvPr id="7" name="Picture 7" descr="A close up of a hand holding a cellphone&#10;&#10;Description generated with high confidence">
            <a:extLst>
              <a:ext uri="{FF2B5EF4-FFF2-40B4-BE49-F238E27FC236}">
                <a16:creationId xmlns:a16="http://schemas.microsoft.com/office/drawing/2014/main" id="{B9CA2F3D-3F80-4AD9-9662-9950616427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7625" y="274081"/>
            <a:ext cx="5688840" cy="6332584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8AAAF8C4-D4A6-423F-A153-B10798F2CD7F}"/>
              </a:ext>
            </a:extLst>
          </p:cNvPr>
          <p:cNvCxnSpPr/>
          <p:nvPr/>
        </p:nvCxnSpPr>
        <p:spPr>
          <a:xfrm>
            <a:off x="6701452" y="2995098"/>
            <a:ext cx="1296133" cy="88541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B2172791-7265-4BC8-894A-5F0F860B04CF}"/>
              </a:ext>
            </a:extLst>
          </p:cNvPr>
          <p:cNvSpPr txBox="1"/>
          <p:nvPr/>
        </p:nvSpPr>
        <p:spPr>
          <a:xfrm>
            <a:off x="6402302" y="2521863"/>
            <a:ext cx="678427" cy="369332"/>
          </a:xfrm>
          <a:prstGeom prst="rect">
            <a:avLst/>
          </a:prstGeom>
          <a:ln w="12700">
            <a:solidFill>
              <a:schemeClr val="bg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Bar</a:t>
            </a:r>
          </a:p>
        </p:txBody>
      </p:sp>
    </p:spTree>
    <p:extLst>
      <p:ext uri="{BB962C8B-B14F-4D97-AF65-F5344CB8AC3E}">
        <p14:creationId xmlns:p14="http://schemas.microsoft.com/office/powerpoint/2010/main" val="287912962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4D24BE-7006-4281-AED1-022F933EE3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US" dirty="0"/>
            </a:br>
            <a:r>
              <a:rPr lang="en-US" dirty="0"/>
              <a:t>How to wake up the device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632EF2-04F8-482D-9F9D-F2286423DC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8258" y="2464810"/>
            <a:ext cx="8946541" cy="4195481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2800" dirty="0"/>
              <a:t>The device will go to stand-by (dark screen) </a:t>
            </a:r>
            <a:r>
              <a:rPr lang="en-US" sz="2800"/>
              <a:t>after 2 min.</a:t>
            </a:r>
            <a:endParaRPr lang="en-US"/>
          </a:p>
          <a:p>
            <a:pPr>
              <a:buFont typeface="Arial" charset="2"/>
              <a:buChar char="•"/>
            </a:pPr>
            <a:endParaRPr lang="en-US" sz="2800" dirty="0"/>
          </a:p>
          <a:p>
            <a:pPr marL="0" indent="0">
              <a:buNone/>
            </a:pPr>
            <a:r>
              <a:rPr lang="en-US" sz="2800"/>
              <a:t>Wake it up by pressing Enter (✔).</a:t>
            </a:r>
          </a:p>
        </p:txBody>
      </p:sp>
    </p:spTree>
    <p:extLst>
      <p:ext uri="{BB962C8B-B14F-4D97-AF65-F5344CB8AC3E}">
        <p14:creationId xmlns:p14="http://schemas.microsoft.com/office/powerpoint/2010/main" val="2427040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F2EADB-7D16-44F5-A802-10F25CC115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US"/>
            </a:br>
            <a:r>
              <a:rPr lang="en-US"/>
              <a:t>Contents</a:t>
            </a:r>
            <a:br>
              <a:rPr lang="en-US"/>
            </a:b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B55304-6527-4037-8467-C58F91B670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2" y="2052918"/>
            <a:ext cx="9674421" cy="4195481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2800" dirty="0"/>
              <a:t>1.  Introduction</a:t>
            </a:r>
          </a:p>
          <a:p>
            <a:pPr marL="0" indent="0">
              <a:buNone/>
            </a:pPr>
            <a:r>
              <a:rPr lang="en-US" sz="2800" dirty="0"/>
              <a:t>2.  Using the InReach on a trip (general)</a:t>
            </a:r>
          </a:p>
          <a:p>
            <a:pPr marL="0" indent="0">
              <a:buNone/>
            </a:pPr>
            <a:r>
              <a:rPr lang="en-US" sz="2800" dirty="0"/>
              <a:t>3.  Operating a Garmin InReach (specific)</a:t>
            </a:r>
          </a:p>
          <a:p>
            <a:pPr marL="0" indent="0">
              <a:buNone/>
            </a:pPr>
            <a:r>
              <a:rPr lang="en-US" sz="2800" dirty="0"/>
              <a:t>4.  Hands-on experience</a:t>
            </a:r>
          </a:p>
        </p:txBody>
      </p:sp>
    </p:spTree>
    <p:extLst>
      <p:ext uri="{BB962C8B-B14F-4D97-AF65-F5344CB8AC3E}">
        <p14:creationId xmlns:p14="http://schemas.microsoft.com/office/powerpoint/2010/main" val="236667890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094F59-AFAF-47AD-918B-1DDB2A0847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448" y="536138"/>
            <a:ext cx="5473905" cy="1574808"/>
          </a:xfrm>
        </p:spPr>
        <p:txBody>
          <a:bodyPr/>
          <a:lstStyle/>
          <a:p>
            <a:r>
              <a:rPr lang="en-US" dirty="0"/>
              <a:t>How to check location accuracy</a:t>
            </a:r>
          </a:p>
        </p:txBody>
      </p:sp>
      <p:pic>
        <p:nvPicPr>
          <p:cNvPr id="5" name="Picture 5" descr="A close up of a cell phone&#10;&#10;Description generated with very high confidence">
            <a:extLst>
              <a:ext uri="{FF2B5EF4-FFF2-40B4-BE49-F238E27FC236}">
                <a16:creationId xmlns:a16="http://schemas.microsoft.com/office/drawing/2014/main" id="{0E82C06C-4C06-4DF7-9204-3E6D910FE530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l="3333" r="3333"/>
          <a:stretch/>
        </p:blipFill>
        <p:spPr>
          <a:xfrm>
            <a:off x="6949546" y="41190"/>
            <a:ext cx="4703805" cy="6724134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BC704A6-1890-43E8-B5F8-5CE37CB821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28414" y="2535195"/>
            <a:ext cx="5208546" cy="3225113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342900" indent="-342900">
              <a:buFont typeface="Arial" charset="2"/>
              <a:buChar char="•"/>
            </a:pPr>
            <a:r>
              <a:rPr lang="en-US" sz="2400" dirty="0"/>
              <a:t>Use arrow rocker to get to the Location icon on second screen</a:t>
            </a:r>
            <a:endParaRPr lang="en-US"/>
          </a:p>
          <a:p>
            <a:endParaRPr lang="en-US" sz="2400" dirty="0"/>
          </a:p>
          <a:p>
            <a:pPr marL="342900" indent="-342900">
              <a:buFont typeface="Arial" charset="2"/>
              <a:buChar char="•"/>
            </a:pPr>
            <a:r>
              <a:rPr lang="en-US" sz="2400" dirty="0"/>
              <a:t>Press Enter (✔).</a:t>
            </a:r>
          </a:p>
          <a:p>
            <a:endParaRPr lang="en-US" sz="2400" dirty="0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54EEB692-1FF7-42C0-95AC-0344511E5321}"/>
              </a:ext>
            </a:extLst>
          </p:cNvPr>
          <p:cNvCxnSpPr/>
          <p:nvPr/>
        </p:nvCxnSpPr>
        <p:spPr>
          <a:xfrm flipV="1">
            <a:off x="5906528" y="2496064"/>
            <a:ext cx="3468130" cy="26979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5475460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7B7A52-6AC0-4986-88A0-9CDE380E52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6475" y="289003"/>
            <a:ext cx="5092906" cy="1914618"/>
          </a:xfrm>
        </p:spPr>
        <p:txBody>
          <a:bodyPr>
            <a:normAutofit fontScale="90000"/>
          </a:bodyPr>
          <a:lstStyle/>
          <a:p>
            <a:br>
              <a:rPr lang="en-US" dirty="0"/>
            </a:br>
            <a:br>
              <a:rPr lang="en-US" dirty="0">
                <a:ea typeface="+mj-lt"/>
                <a:cs typeface="+mj-lt"/>
              </a:rPr>
            </a:br>
            <a:r>
              <a:rPr lang="en-US" dirty="0"/>
              <a:t>How to check location accuracy (cont'd)</a:t>
            </a:r>
          </a:p>
          <a:p>
            <a:endParaRPr lang="en-US" dirty="0"/>
          </a:p>
        </p:txBody>
      </p:sp>
      <p:pic>
        <p:nvPicPr>
          <p:cNvPr id="5" name="Picture 5" descr="A picture containing yellow, outdoor&#10;&#10;Description generated with high confidence">
            <a:extLst>
              <a:ext uri="{FF2B5EF4-FFF2-40B4-BE49-F238E27FC236}">
                <a16:creationId xmlns:a16="http://schemas.microsoft.com/office/drawing/2014/main" id="{DAFBBE9E-556E-4A84-8A12-91FA0BD5DE8B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l="3333" r="3333"/>
          <a:stretch/>
        </p:blipFill>
        <p:spPr>
          <a:xfrm>
            <a:off x="6949546" y="1"/>
            <a:ext cx="4765588" cy="6796215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E5597DE-57DC-4C4D-8519-C553C68C363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22468" y="2349844"/>
            <a:ext cx="5517465" cy="4048895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342900" indent="-342900">
              <a:buFont typeface="Arial" charset="2"/>
              <a:buChar char="•"/>
            </a:pPr>
            <a:r>
              <a:rPr lang="en-US" sz="2400" dirty="0"/>
              <a:t>Location accuracy given as +- feet.</a:t>
            </a:r>
            <a:endParaRPr lang="en-US" dirty="0"/>
          </a:p>
          <a:p>
            <a:endParaRPr lang="en-US" sz="2400" dirty="0"/>
          </a:p>
          <a:p>
            <a:pPr marL="342900" indent="-342900">
              <a:buFont typeface="Arial" charset="2"/>
              <a:buChar char="•"/>
            </a:pPr>
            <a:r>
              <a:rPr lang="en-US" sz="2400" dirty="0"/>
              <a:t>The location coordinates are displayed in degrees, decimal minutes (our choice).</a:t>
            </a:r>
          </a:p>
          <a:p>
            <a:pPr marL="342900" indent="-342900">
              <a:buFont typeface="Arial" charset="2"/>
              <a:buChar char="•"/>
            </a:pPr>
            <a:endParaRPr lang="en-US" sz="2400" dirty="0"/>
          </a:p>
          <a:p>
            <a:pPr marL="342900" indent="-342900">
              <a:buFont typeface="Arial" charset="2"/>
              <a:buChar char="•"/>
            </a:pPr>
            <a:r>
              <a:rPr lang="en-US" sz="2400" dirty="0"/>
              <a:t>Compare with the location coordinates on your GPS.</a:t>
            </a: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EB803EF2-26FE-485B-8DF8-74A3378258D6}"/>
              </a:ext>
            </a:extLst>
          </p:cNvPr>
          <p:cNvCxnSpPr/>
          <p:nvPr/>
        </p:nvCxnSpPr>
        <p:spPr>
          <a:xfrm>
            <a:off x="5947717" y="2621692"/>
            <a:ext cx="3694671" cy="107915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3695F2C3-AC92-4C75-935F-94FBB8ABEAEE}"/>
              </a:ext>
            </a:extLst>
          </p:cNvPr>
          <p:cNvCxnSpPr/>
          <p:nvPr/>
        </p:nvCxnSpPr>
        <p:spPr>
          <a:xfrm>
            <a:off x="5845360" y="4487653"/>
            <a:ext cx="2026508" cy="26951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5801137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5F55EA-2E61-4388-B01D-6C57E2E3DC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Coordinate systems for latitude &amp; longitude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EE0BD9-F44A-4C91-A672-92FEAEE600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2" y="2052918"/>
            <a:ext cx="5311596" cy="4195481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2400" dirty="0"/>
              <a:t>1.  Decimal degrees </a:t>
            </a:r>
            <a:endParaRPr lang="en-US"/>
          </a:p>
          <a:p>
            <a:r>
              <a:rPr lang="en-US" sz="2400" dirty="0"/>
              <a:t>(e.g., N34.7902, W106.3803)</a:t>
            </a:r>
          </a:p>
          <a:p>
            <a:endParaRPr lang="en-US" sz="2400" dirty="0"/>
          </a:p>
          <a:p>
            <a:endParaRPr lang="en-US" sz="2400" dirty="0"/>
          </a:p>
          <a:p>
            <a:pPr marL="0" indent="0">
              <a:buNone/>
            </a:pPr>
            <a:r>
              <a:rPr lang="en-US" sz="2400" dirty="0"/>
              <a:t>2.  Degrees, decimal minutes </a:t>
            </a:r>
          </a:p>
          <a:p>
            <a:r>
              <a:rPr lang="en-US" sz="2400" dirty="0"/>
              <a:t>(e.g., N34 47.414, W106 22.820) </a:t>
            </a:r>
          </a:p>
          <a:p>
            <a:endParaRPr lang="en-US" sz="2400" dirty="0"/>
          </a:p>
          <a:p>
            <a:r>
              <a:rPr lang="en-US" sz="2400" dirty="0"/>
              <a:t>[60 minutes per degree]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C3FC3B6-C468-4BF6-932F-7C397FF87F62}"/>
              </a:ext>
            </a:extLst>
          </p:cNvPr>
          <p:cNvSpPr txBox="1"/>
          <p:nvPr/>
        </p:nvSpPr>
        <p:spPr>
          <a:xfrm>
            <a:off x="6825048" y="2057398"/>
            <a:ext cx="4668793" cy="3046988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/>
              <a:t>How location coordinates are automatically included in an </a:t>
            </a:r>
            <a:r>
              <a:rPr lang="en-US" sz="2400" dirty="0"/>
              <a:t>InReach message</a:t>
            </a:r>
          </a:p>
          <a:p>
            <a:endParaRPr lang="en-US" sz="2400" dirty="0"/>
          </a:p>
          <a:p>
            <a:endParaRPr lang="en-US" sz="2400" dirty="0"/>
          </a:p>
          <a:p>
            <a:r>
              <a:rPr lang="en-US" sz="2400" dirty="0"/>
              <a:t>Used on ASCHG website and how location coordinates are </a:t>
            </a:r>
            <a:r>
              <a:rPr lang="en-US" sz="2400"/>
              <a:t>set to display on </a:t>
            </a:r>
            <a:r>
              <a:rPr lang="en-US" sz="2400" dirty="0"/>
              <a:t>the InReach.</a:t>
            </a:r>
          </a:p>
        </p:txBody>
      </p:sp>
    </p:spTree>
    <p:extLst>
      <p:ext uri="{BB962C8B-B14F-4D97-AF65-F5344CB8AC3E}">
        <p14:creationId xmlns:p14="http://schemas.microsoft.com/office/powerpoint/2010/main" val="169792464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29828F-6C75-4068-9FEE-8CDACFE219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Message design for Preset and Quick Text messages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ACE595-6EFA-43FF-9072-1ACEDB6CBF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0339" y="2125000"/>
            <a:ext cx="8946541" cy="4360237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buFont typeface="Arial" charset="2"/>
              <a:buChar char="•"/>
            </a:pPr>
            <a:r>
              <a:rPr lang="en-US" sz="2400" dirty="0"/>
              <a:t>The person who receives the message should be able to tell at a glance how important it is.</a:t>
            </a:r>
          </a:p>
          <a:p>
            <a:endParaRPr lang="en-US" sz="2400" dirty="0"/>
          </a:p>
          <a:p>
            <a:pPr>
              <a:buFont typeface="Arial" charset="2"/>
              <a:buChar char="•"/>
            </a:pPr>
            <a:r>
              <a:rPr lang="en-US" sz="2400" dirty="0"/>
              <a:t>The significant words of a message should be visible on </a:t>
            </a:r>
            <a:r>
              <a:rPr lang="en-US" sz="2400"/>
              <a:t>the InReach screen to </a:t>
            </a:r>
            <a:r>
              <a:rPr lang="en-US" sz="2400" dirty="0"/>
              <a:t>help the hiker quickly choose which message to send.</a:t>
            </a:r>
          </a:p>
          <a:p>
            <a:endParaRPr lang="en-US" sz="2400" dirty="0"/>
          </a:p>
          <a:p>
            <a:pPr>
              <a:buFont typeface="Arial" charset="2"/>
              <a:buChar char="•"/>
            </a:pPr>
            <a:r>
              <a:rPr lang="en-US" sz="2400" dirty="0"/>
              <a:t>The set of messages includes problems or alerts that we </a:t>
            </a:r>
            <a:r>
              <a:rPr lang="en-US" sz="2400"/>
              <a:t>have experienced or could experience.</a:t>
            </a:r>
          </a:p>
        </p:txBody>
      </p:sp>
    </p:spTree>
    <p:extLst>
      <p:ext uri="{BB962C8B-B14F-4D97-AF65-F5344CB8AC3E}">
        <p14:creationId xmlns:p14="http://schemas.microsoft.com/office/powerpoint/2010/main" val="361858468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327A8B-C59D-4A04-8C2F-58D6DE79A7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US" dirty="0"/>
            </a:br>
            <a:r>
              <a:rPr lang="en-US" dirty="0"/>
              <a:t>The Preset messages are: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0A2382-C9E8-4357-BB91-44CAAD1A60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dirty="0"/>
              <a:t>1.  Info: At the Trailhead</a:t>
            </a:r>
          </a:p>
          <a:p>
            <a:pPr marL="0" indent="0">
              <a:buNone/>
            </a:pPr>
            <a:r>
              <a:rPr lang="en-US" sz="2400" dirty="0"/>
              <a:t>2.  Info: On our way back</a:t>
            </a:r>
          </a:p>
          <a:p>
            <a:pPr marL="0" indent="0">
              <a:buNone/>
            </a:pPr>
            <a:r>
              <a:rPr lang="en-US" sz="2400" dirty="0"/>
              <a:t>3.  Info: Running late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870616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327A8B-C59D-4A04-8C2F-58D6DE79A7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US" dirty="0"/>
            </a:br>
            <a:r>
              <a:rPr lang="en-US" dirty="0"/>
              <a:t>The Quick Text messages are: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0A2382-C9E8-4357-BB91-44CAAD1A60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2400" dirty="0"/>
              <a:t> 1.  Help: Van tire issues</a:t>
            </a:r>
            <a:endParaRPr lang="en-US" dirty="0"/>
          </a:p>
          <a:p>
            <a:pPr marL="0" indent="0">
              <a:buNone/>
            </a:pPr>
            <a:r>
              <a:rPr lang="en-US" sz="2400" dirty="0"/>
              <a:t> 2.  Help: Van Stuck</a:t>
            </a:r>
          </a:p>
          <a:p>
            <a:pPr marL="0" indent="0">
              <a:buNone/>
            </a:pPr>
            <a:r>
              <a:rPr lang="en-US" sz="2400" dirty="0"/>
              <a:t> 3.  Help: Van out of gas</a:t>
            </a:r>
            <a:endParaRPr lang="en-US" dirty="0"/>
          </a:p>
          <a:p>
            <a:pPr marL="0" indent="0">
              <a:buNone/>
            </a:pPr>
            <a:r>
              <a:rPr lang="en-US" sz="2400" dirty="0"/>
              <a:t> 4.  Help: Send tow truck &amp; Van to pick up participants.</a:t>
            </a:r>
          </a:p>
          <a:p>
            <a:pPr marL="0" indent="0">
              <a:buNone/>
            </a:pPr>
            <a:r>
              <a:rPr lang="en-US" sz="2400" dirty="0"/>
              <a:t> 5.  Help: Van battery dead</a:t>
            </a:r>
          </a:p>
          <a:p>
            <a:pPr marL="0" indent="0">
              <a:buNone/>
            </a:pPr>
            <a:r>
              <a:rPr lang="en-US" sz="2400" dirty="0"/>
              <a:t> 6.  Help: Van traffic accident</a:t>
            </a:r>
          </a:p>
          <a:p>
            <a:pPr marL="0" indent="0">
              <a:buNone/>
            </a:pPr>
            <a:r>
              <a:rPr lang="en-US" sz="2400" dirty="0"/>
              <a:t> 7.  Help: Need weather update for our area</a:t>
            </a:r>
          </a:p>
          <a:p>
            <a:pPr marL="0" indent="0">
              <a:buNone/>
            </a:pPr>
            <a:r>
              <a:rPr lang="en-US" sz="2400" dirty="0"/>
              <a:t> 8.  Help: Keys locked in van</a:t>
            </a:r>
          </a:p>
          <a:p>
            <a:endParaRPr lang="en-US" sz="2400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156478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327A8B-C59D-4A04-8C2F-58D6DE79A7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Quick Text messages are (cont'd):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0A2382-C9E8-4357-BB91-44CAAD1A60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2123" y="2269161"/>
            <a:ext cx="8946541" cy="4195481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2400" dirty="0"/>
              <a:t> 9.  Help: Medical issues</a:t>
            </a:r>
          </a:p>
          <a:p>
            <a:pPr marL="0" indent="0">
              <a:buNone/>
            </a:pPr>
            <a:r>
              <a:rPr lang="en-US" sz="2400" dirty="0"/>
              <a:t>10. Help: Lost hiker</a:t>
            </a:r>
          </a:p>
          <a:p>
            <a:pPr marL="0" indent="0">
              <a:buNone/>
            </a:pPr>
            <a:r>
              <a:rPr lang="en-US" sz="2400" dirty="0"/>
              <a:t>11. Help: Non-member needs help</a:t>
            </a:r>
          </a:p>
          <a:p>
            <a:pPr marL="0" indent="0">
              <a:buNone/>
            </a:pPr>
            <a:r>
              <a:rPr lang="en-US" sz="2400" dirty="0"/>
              <a:t>12. Help: Please respond, other problem</a:t>
            </a:r>
          </a:p>
          <a:p>
            <a:pPr marL="0" indent="0">
              <a:buNone/>
            </a:pPr>
            <a:r>
              <a:rPr lang="en-US" sz="2400" dirty="0"/>
              <a:t>13. Alert: Are handling van issues</a:t>
            </a:r>
          </a:p>
          <a:p>
            <a:pPr marL="0" indent="0">
              <a:buNone/>
            </a:pPr>
            <a:r>
              <a:rPr lang="en-US" sz="2400" dirty="0"/>
              <a:t>14. Alert: Road impassible now, will update</a:t>
            </a:r>
          </a:p>
          <a:p>
            <a:pPr marL="0" indent="0">
              <a:buNone/>
            </a:pPr>
            <a:r>
              <a:rPr lang="en-US" sz="2400" dirty="0"/>
              <a:t>15. Alert: Different trail-head than planned</a:t>
            </a:r>
          </a:p>
          <a:p>
            <a:pPr marL="0" indent="0">
              <a:buNone/>
            </a:pPr>
            <a:r>
              <a:rPr lang="en-US" sz="2400" dirty="0"/>
              <a:t>16. Alert: Have sent SOS</a:t>
            </a:r>
          </a:p>
          <a:p>
            <a:endParaRPr lang="en-US" sz="2400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514988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28C5D3-ABB8-43A4-BA88-B3AC11C331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1847" y="563803"/>
            <a:ext cx="5510776" cy="1574808"/>
          </a:xfrm>
        </p:spPr>
        <p:txBody>
          <a:bodyPr>
            <a:normAutofit/>
          </a:bodyPr>
          <a:lstStyle/>
          <a:p>
            <a:r>
              <a:rPr lang="en-US" dirty="0"/>
              <a:t>How to send a routine Preset message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DD918F-4172-444A-BD76-6C700134C2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75789" y="2319567"/>
            <a:ext cx="5498263" cy="4468942"/>
          </a:xfrm>
        </p:spPr>
        <p:txBody>
          <a:bodyPr vert="horz" lIns="91440" tIns="45720" rIns="91440" bIns="45720" rtlCol="0" anchor="t">
            <a:noAutofit/>
          </a:bodyPr>
          <a:lstStyle/>
          <a:p>
            <a:br>
              <a:rPr lang="en-US" sz="2800" dirty="0">
                <a:ea typeface="+mj-lt"/>
                <a:cs typeface="+mj-lt"/>
              </a:rPr>
            </a:br>
            <a:r>
              <a:rPr lang="en-US" sz="2800" dirty="0"/>
              <a:t>Use the arrow rocker to move to the Preset icon.</a:t>
            </a:r>
            <a:endParaRPr lang="en-US" dirty="0"/>
          </a:p>
          <a:p>
            <a:endParaRPr lang="en-US" sz="2800" dirty="0"/>
          </a:p>
          <a:p>
            <a:r>
              <a:rPr lang="en-US" sz="2800" dirty="0"/>
              <a:t>Press Enter (✔).</a:t>
            </a:r>
          </a:p>
          <a:p>
            <a:endParaRPr lang="en-US" sz="2800" dirty="0"/>
          </a:p>
          <a:p>
            <a:endParaRPr lang="en-US" sz="2800" dirty="0"/>
          </a:p>
        </p:txBody>
      </p:sp>
      <p:pic>
        <p:nvPicPr>
          <p:cNvPr id="3" name="Picture 4" descr="A picture containing wall, indoor, yellow, table&#10;&#10;Description generated with very high confidence">
            <a:extLst>
              <a:ext uri="{FF2B5EF4-FFF2-40B4-BE49-F238E27FC236}">
                <a16:creationId xmlns:a16="http://schemas.microsoft.com/office/drawing/2014/main" id="{F856A1BD-3BD7-4397-854B-809C1DBB18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5941" y="35011"/>
            <a:ext cx="5080685" cy="6808571"/>
          </a:xfrm>
          <a:prstGeom prst="rect">
            <a:avLst/>
          </a:prstGeom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A4CF37B2-D906-43BC-AD04-4E00ED879F9F}"/>
              </a:ext>
            </a:extLst>
          </p:cNvPr>
          <p:cNvCxnSpPr/>
          <p:nvPr/>
        </p:nvCxnSpPr>
        <p:spPr>
          <a:xfrm flipV="1">
            <a:off x="6102176" y="2794686"/>
            <a:ext cx="2510482" cy="89792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0560937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8DDEC631-56FF-44F6-B128-BC1210B09403}"/>
              </a:ext>
            </a:extLst>
          </p:cNvPr>
          <p:cNvSpPr txBox="1"/>
          <p:nvPr/>
        </p:nvSpPr>
        <p:spPr>
          <a:xfrm>
            <a:off x="943299" y="461318"/>
            <a:ext cx="5284305" cy="6376104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600" dirty="0"/>
              <a:t>How to send a routine Preset message (cont'd)</a:t>
            </a:r>
          </a:p>
          <a:p>
            <a:endParaRPr lang="en-US" sz="2000"/>
          </a:p>
          <a:p>
            <a:endParaRPr lang="en-US" sz="2000"/>
          </a:p>
          <a:p>
            <a:r>
              <a:rPr lang="en-US" sz="2800" dirty="0"/>
              <a:t>The three Preset messages will be displayed.</a:t>
            </a:r>
          </a:p>
          <a:p>
            <a:endParaRPr lang="en-US" sz="2800" dirty="0"/>
          </a:p>
          <a:p>
            <a:r>
              <a:rPr lang="en-US" sz="2800" dirty="0"/>
              <a:t>Highlight the Send in the message you want to send using the arrow rocker.</a:t>
            </a:r>
          </a:p>
          <a:p>
            <a:endParaRPr lang="en-US" sz="2800" dirty="0"/>
          </a:p>
          <a:p>
            <a:pPr>
              <a:spcBef>
                <a:spcPts val="1000"/>
              </a:spcBef>
            </a:pPr>
            <a:r>
              <a:rPr lang="en-US" sz="2800" dirty="0"/>
              <a:t>Press Enter (✔).</a:t>
            </a:r>
          </a:p>
          <a:p>
            <a:endParaRPr lang="en-US" sz="2800" dirty="0"/>
          </a:p>
        </p:txBody>
      </p:sp>
      <p:pic>
        <p:nvPicPr>
          <p:cNvPr id="4" name="Picture 5" descr="A close up of a cell phone&#10;&#10;Description generated with very high confidence">
            <a:extLst>
              <a:ext uri="{FF2B5EF4-FFF2-40B4-BE49-F238E27FC236}">
                <a16:creationId xmlns:a16="http://schemas.microsoft.com/office/drawing/2014/main" id="{56B6C57F-C60C-44CB-BE76-847E719DC1E7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l="3333" r="3333"/>
          <a:stretch/>
        </p:blipFill>
        <p:spPr>
          <a:xfrm>
            <a:off x="6898059" y="-5491"/>
            <a:ext cx="5125992" cy="6817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904115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8DDEC631-56FF-44F6-B128-BC1210B09403}"/>
              </a:ext>
            </a:extLst>
          </p:cNvPr>
          <p:cNvSpPr txBox="1"/>
          <p:nvPr/>
        </p:nvSpPr>
        <p:spPr>
          <a:xfrm>
            <a:off x="943299" y="461318"/>
            <a:ext cx="5284305" cy="4652556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600" dirty="0"/>
              <a:t>How to send a routine Preset message (cont'd)</a:t>
            </a:r>
          </a:p>
          <a:p>
            <a:endParaRPr lang="en-US" sz="2000"/>
          </a:p>
          <a:p>
            <a:endParaRPr lang="en-US" sz="2000"/>
          </a:p>
          <a:p>
            <a:pPr>
              <a:spcBef>
                <a:spcPts val="1000"/>
              </a:spcBef>
            </a:pPr>
            <a:r>
              <a:rPr lang="en-US" sz="2800" dirty="0"/>
              <a:t>That message will be sent  automatically to the Center Manager &amp; Program Coordinator for that unit.</a:t>
            </a:r>
          </a:p>
          <a:p>
            <a:endParaRPr lang="en-US" sz="2800" dirty="0"/>
          </a:p>
        </p:txBody>
      </p:sp>
      <p:pic>
        <p:nvPicPr>
          <p:cNvPr id="4" name="Picture 5" descr="A close up of a cell phone&#10;&#10;Description generated with very high confidence">
            <a:extLst>
              <a:ext uri="{FF2B5EF4-FFF2-40B4-BE49-F238E27FC236}">
                <a16:creationId xmlns:a16="http://schemas.microsoft.com/office/drawing/2014/main" id="{56B6C57F-C60C-44CB-BE76-847E719DC1E7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l="3333" r="3333"/>
          <a:stretch/>
        </p:blipFill>
        <p:spPr>
          <a:xfrm>
            <a:off x="6898059" y="-5491"/>
            <a:ext cx="5125992" cy="6817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6203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AA2E6A-D3E9-439D-84B8-64847808CC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US"/>
            </a:br>
            <a:r>
              <a:rPr lang="en-US"/>
              <a:t>Introduction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DAFB8D-7EFE-436A-9AA2-2711015507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2800" dirty="0"/>
              <a:t>1.  The device</a:t>
            </a:r>
          </a:p>
          <a:p>
            <a:pPr marL="0" indent="0">
              <a:buNone/>
            </a:pPr>
            <a:r>
              <a:rPr lang="en-US" sz="2800" dirty="0"/>
              <a:t>2.  Features we will use</a:t>
            </a:r>
          </a:p>
          <a:p>
            <a:pPr marL="0" indent="0">
              <a:buNone/>
            </a:pPr>
            <a:r>
              <a:rPr lang="en-US" sz="2800"/>
              <a:t>3.  Types of messages</a:t>
            </a:r>
            <a:endParaRPr lang="en-US" sz="2800" dirty="0"/>
          </a:p>
          <a:p>
            <a:pPr marL="0" indent="0">
              <a:buNone/>
            </a:pPr>
            <a:r>
              <a:rPr lang="en-US" sz="2800"/>
              <a:t>4.  Our message plan</a:t>
            </a:r>
          </a:p>
        </p:txBody>
      </p:sp>
    </p:spTree>
    <p:extLst>
      <p:ext uri="{BB962C8B-B14F-4D97-AF65-F5344CB8AC3E}">
        <p14:creationId xmlns:p14="http://schemas.microsoft.com/office/powerpoint/2010/main" val="42981913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30A023-1243-462E-AFA5-183C00ACE2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563331"/>
            <a:ext cx="9404723" cy="2088788"/>
          </a:xfrm>
        </p:spPr>
        <p:txBody>
          <a:bodyPr/>
          <a:lstStyle/>
          <a:p>
            <a:br>
              <a:rPr lang="en-US" dirty="0"/>
            </a:br>
            <a:r>
              <a:rPr lang="en-US" dirty="0"/>
              <a:t>Quick Text messages --  for non-emergency problems or alerts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C7503B-1653-466E-891A-9B77AC46E2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4151" y="2765757"/>
            <a:ext cx="8946541" cy="3753030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buFont typeface="Arial" charset="2"/>
              <a:buChar char="•"/>
            </a:pPr>
            <a:endParaRPr lang="en-US" sz="2800" dirty="0"/>
          </a:p>
          <a:p>
            <a:pPr>
              <a:buFont typeface="Arial" charset="2"/>
              <a:buChar char="•"/>
            </a:pPr>
            <a:r>
              <a:rPr lang="en-US" sz="2800" dirty="0"/>
              <a:t>You choose who receives this type of message. Pick one or more from the Contacts list or type the phone number(s) or email address(es).</a:t>
            </a:r>
          </a:p>
          <a:p>
            <a:pPr>
              <a:buFont typeface="Arial" charset="2"/>
              <a:buChar char="•"/>
            </a:pPr>
            <a:endParaRPr lang="en-US" sz="2800" dirty="0"/>
          </a:p>
          <a:p>
            <a:pPr>
              <a:buFont typeface="Arial" charset="2"/>
              <a:buChar char="•"/>
            </a:pPr>
            <a:r>
              <a:rPr lang="en-US" sz="2800" dirty="0"/>
              <a:t>Pick the appropriate Quick Text message or type the message.</a:t>
            </a:r>
          </a:p>
        </p:txBody>
      </p:sp>
    </p:spTree>
    <p:extLst>
      <p:ext uri="{BB962C8B-B14F-4D97-AF65-F5344CB8AC3E}">
        <p14:creationId xmlns:p14="http://schemas.microsoft.com/office/powerpoint/2010/main" val="90389436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8DDEC631-56FF-44F6-B128-BC1210B09403}"/>
              </a:ext>
            </a:extLst>
          </p:cNvPr>
          <p:cNvSpPr txBox="1"/>
          <p:nvPr/>
        </p:nvSpPr>
        <p:spPr>
          <a:xfrm>
            <a:off x="920553" y="222482"/>
            <a:ext cx="5284305" cy="6324808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 sz="3600" dirty="0"/>
          </a:p>
          <a:p>
            <a:r>
              <a:rPr lang="en-US" sz="3600" dirty="0"/>
              <a:t>If you don't know the names of the center &amp; program managers:</a:t>
            </a:r>
          </a:p>
          <a:p>
            <a:endParaRPr lang="en-US" sz="2000"/>
          </a:p>
          <a:p>
            <a:endParaRPr lang="en-US" sz="2000"/>
          </a:p>
          <a:p>
            <a:r>
              <a:rPr lang="en-US" sz="2800" dirty="0"/>
              <a:t>Highlight the Preset icon.</a:t>
            </a:r>
          </a:p>
          <a:p>
            <a:endParaRPr lang="en-US" sz="2800" dirty="0"/>
          </a:p>
          <a:p>
            <a:pPr>
              <a:spcBef>
                <a:spcPts val="1000"/>
              </a:spcBef>
            </a:pPr>
            <a:r>
              <a:rPr lang="en-US" sz="2800" dirty="0"/>
              <a:t>Press Enter (✔).</a:t>
            </a:r>
          </a:p>
          <a:p>
            <a:pPr>
              <a:spcBef>
                <a:spcPts val="1000"/>
              </a:spcBef>
            </a:pPr>
            <a:endParaRPr lang="en-US" sz="2800" dirty="0"/>
          </a:p>
          <a:p>
            <a:pPr>
              <a:spcBef>
                <a:spcPts val="1000"/>
              </a:spcBef>
            </a:pPr>
            <a:r>
              <a:rPr lang="en-US" sz="2800" dirty="0"/>
              <a:t>Those contact names will be displayed.</a:t>
            </a:r>
          </a:p>
          <a:p>
            <a:endParaRPr lang="en-US" sz="2800" dirty="0"/>
          </a:p>
        </p:txBody>
      </p:sp>
      <p:pic>
        <p:nvPicPr>
          <p:cNvPr id="4" name="Picture 5" descr="A close up of a cell phone&#10;&#10;Description generated with very high confidence">
            <a:extLst>
              <a:ext uri="{FF2B5EF4-FFF2-40B4-BE49-F238E27FC236}">
                <a16:creationId xmlns:a16="http://schemas.microsoft.com/office/drawing/2014/main" id="{56B6C57F-C60C-44CB-BE76-847E719DC1E7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l="3333" r="3333"/>
          <a:stretch/>
        </p:blipFill>
        <p:spPr>
          <a:xfrm>
            <a:off x="6898059" y="-5491"/>
            <a:ext cx="5125992" cy="6817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66306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A close up of a cell phone&#10;&#10;Description generated with very high confidence">
            <a:extLst>
              <a:ext uri="{FF2B5EF4-FFF2-40B4-BE49-F238E27FC236}">
                <a16:creationId xmlns:a16="http://schemas.microsoft.com/office/drawing/2014/main" id="{6EF7E86E-90A9-4D7C-BE6A-2C0475E7427A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l="3333" r="3333"/>
          <a:stretch/>
        </p:blipFill>
        <p:spPr>
          <a:xfrm>
            <a:off x="6949546" y="298622"/>
            <a:ext cx="4405183" cy="6281350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DD918F-4172-444A-BD76-6C700134C2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86557" y="2904822"/>
            <a:ext cx="5096352" cy="3300812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2800" dirty="0"/>
              <a:t>1.  Use the arrow rocker to highlight the Messages icon.</a:t>
            </a:r>
            <a:endParaRPr lang="en-US" dirty="0"/>
          </a:p>
          <a:p>
            <a:endParaRPr lang="en-US" sz="2800" dirty="0"/>
          </a:p>
          <a:p>
            <a:r>
              <a:rPr lang="en-US" sz="2800" dirty="0"/>
              <a:t>2.  Press Enter (✔).</a:t>
            </a:r>
          </a:p>
          <a:p>
            <a:endParaRPr lang="en-US"/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88BDF5EE-2AE2-4783-BF17-526C54272B1D}"/>
              </a:ext>
            </a:extLst>
          </p:cNvPr>
          <p:cNvCxnSpPr/>
          <p:nvPr/>
        </p:nvCxnSpPr>
        <p:spPr>
          <a:xfrm>
            <a:off x="5888238" y="2692081"/>
            <a:ext cx="3465826" cy="53509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52B437C8-63EA-4012-9218-76A02F22DFE8}"/>
              </a:ext>
            </a:extLst>
          </p:cNvPr>
          <p:cNvSpPr txBox="1"/>
          <p:nvPr/>
        </p:nvSpPr>
        <p:spPr>
          <a:xfrm>
            <a:off x="729048" y="626075"/>
            <a:ext cx="5142470" cy="1754326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600" dirty="0"/>
              <a:t>How to send a Quick SMS/text message (cont'd)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567593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FBA9D9-9147-4518-B7F3-428EF9D350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6021" y="181884"/>
            <a:ext cx="6293078" cy="2186495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br>
              <a:rPr lang="en-US" dirty="0"/>
            </a:br>
            <a:br>
              <a:rPr lang="en-US" dirty="0"/>
            </a:br>
            <a:endParaRPr lang="en-US" sz="4000"/>
          </a:p>
        </p:txBody>
      </p:sp>
      <p:pic>
        <p:nvPicPr>
          <p:cNvPr id="5" name="Picture 5" descr="A close up of a yellow wall&#10;&#10;Description generated with high confidence">
            <a:extLst>
              <a:ext uri="{FF2B5EF4-FFF2-40B4-BE49-F238E27FC236}">
                <a16:creationId xmlns:a16="http://schemas.microsoft.com/office/drawing/2014/main" id="{C62F5A7A-D561-4B83-B46F-FFD21099772A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l="940" r="940"/>
          <a:stretch/>
        </p:blipFill>
        <p:spPr>
          <a:xfrm>
            <a:off x="7660059" y="102444"/>
            <a:ext cx="4055075" cy="6714895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B2F6EB6-6748-4B94-A3F7-90E2FE67C0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42707" y="1414941"/>
            <a:ext cx="5589546" cy="3575221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800"/>
              <a:t>3.  Highlight the "New Message" box.</a:t>
            </a:r>
            <a:endParaRPr lang="en-US"/>
          </a:p>
          <a:p>
            <a:pPr marL="457200" indent="-457200">
              <a:buFont typeface="Arial" charset="2"/>
              <a:buChar char="•"/>
            </a:pPr>
            <a:endParaRPr lang="en-US" sz="2800" dirty="0"/>
          </a:p>
          <a:p>
            <a:r>
              <a:rPr lang="en-US" sz="2800"/>
              <a:t>4.  Press Enter (✔).</a:t>
            </a:r>
            <a:endParaRPr lang="en-US" sz="2800" dirty="0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499A6FFC-6200-4129-9C86-8DE2406075AF}"/>
              </a:ext>
            </a:extLst>
          </p:cNvPr>
          <p:cNvCxnSpPr/>
          <p:nvPr/>
        </p:nvCxnSpPr>
        <p:spPr>
          <a:xfrm>
            <a:off x="4930899" y="1886896"/>
            <a:ext cx="4208918" cy="22586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7486840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 descr="A picture containing yellow, monitor&#10;&#10;Description generated with very high confidence">
            <a:extLst>
              <a:ext uri="{FF2B5EF4-FFF2-40B4-BE49-F238E27FC236}">
                <a16:creationId xmlns:a16="http://schemas.microsoft.com/office/drawing/2014/main" id="{815A998C-1A32-4A4A-B667-79BBE899A1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62340" y="-56226"/>
            <a:ext cx="5066070" cy="67461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2DF954E-5961-46B9-A739-55E57D003C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0582" y="323398"/>
            <a:ext cx="6196034" cy="2668504"/>
          </a:xfrm>
        </p:spPr>
        <p:txBody>
          <a:bodyPr/>
          <a:lstStyle/>
          <a:p>
            <a:endParaRPr lang="en-US" sz="3600" dirty="0"/>
          </a:p>
          <a:p>
            <a:endParaRPr lang="en-US" sz="28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60168F-C3BC-4AA1-8B87-BC3E1EEDFC1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90766" y="1975005"/>
            <a:ext cx="4666811" cy="3242932"/>
          </a:xfrm>
        </p:spPr>
        <p:txBody>
          <a:bodyPr>
            <a:noAutofit/>
          </a:bodyPr>
          <a:lstStyle/>
          <a:p>
            <a:pPr>
              <a:spcBef>
                <a:spcPct val="0"/>
              </a:spcBef>
            </a:pPr>
            <a:r>
              <a:rPr lang="en-US" sz="2800"/>
              <a:t>This screen will appear.</a:t>
            </a:r>
            <a:endParaRPr lang="en-US"/>
          </a:p>
          <a:p>
            <a:pPr>
              <a:spcBef>
                <a:spcPct val="0"/>
              </a:spcBef>
            </a:pPr>
            <a:endParaRPr lang="en-US" sz="2800" dirty="0"/>
          </a:p>
          <a:p>
            <a:r>
              <a:rPr lang="en-US" sz="2800"/>
              <a:t>Do you see the “Head” in </a:t>
            </a:r>
            <a:r>
              <a:rPr lang="en-US" sz="2800" dirty="0"/>
              <a:t>the top right hand corner? </a:t>
            </a:r>
            <a:endParaRPr lang="en-US"/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8866BB6C-0BC7-4502-B039-8F2972EB8EBB}"/>
              </a:ext>
            </a:extLst>
          </p:cNvPr>
          <p:cNvCxnSpPr/>
          <p:nvPr/>
        </p:nvCxnSpPr>
        <p:spPr>
          <a:xfrm flipH="1">
            <a:off x="10739162" y="691867"/>
            <a:ext cx="26972" cy="136748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09DD84C2-50FD-42E3-999F-DCBE4EF78285}"/>
              </a:ext>
            </a:extLst>
          </p:cNvPr>
          <p:cNvSpPr txBox="1"/>
          <p:nvPr/>
        </p:nvSpPr>
        <p:spPr>
          <a:xfrm>
            <a:off x="10209512" y="283002"/>
            <a:ext cx="1095633" cy="369332"/>
          </a:xfrm>
          <a:prstGeom prst="rect">
            <a:avLst/>
          </a:prstGeom>
          <a:ln w="57150">
            <a:solidFill>
              <a:schemeClr val="bg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Head</a:t>
            </a:r>
          </a:p>
        </p:txBody>
      </p:sp>
    </p:spTree>
    <p:extLst>
      <p:ext uri="{BB962C8B-B14F-4D97-AF65-F5344CB8AC3E}">
        <p14:creationId xmlns:p14="http://schemas.microsoft.com/office/powerpoint/2010/main" val="34580734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DF954E-5961-46B9-A739-55E57D003C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134" y="2128958"/>
            <a:ext cx="5116636" cy="2826026"/>
          </a:xfrm>
        </p:spPr>
        <p:txBody>
          <a:bodyPr/>
          <a:lstStyle/>
          <a:p>
            <a:pPr>
              <a:spcBef>
                <a:spcPts val="1000"/>
              </a:spcBef>
            </a:pPr>
            <a:r>
              <a:rPr lang="en-US" sz="2800"/>
              <a:t>5.  Use the arrow rocker to highlight the “head icon” box.  </a:t>
            </a:r>
            <a:br>
              <a:rPr lang="en-US" sz="2800" dirty="0"/>
            </a:br>
            <a:br>
              <a:rPr lang="en-US" sz="2800" dirty="0"/>
            </a:br>
            <a:r>
              <a:rPr lang="en-US" sz="2800"/>
              <a:t>6.  Then press Enter (✔).</a:t>
            </a:r>
            <a:endParaRPr lang="en-US"/>
          </a:p>
        </p:txBody>
      </p:sp>
      <p:pic>
        <p:nvPicPr>
          <p:cNvPr id="3" name="Picture 4" descr="A close up of a cell phone&#10;&#10;Description generated with very high confidence">
            <a:extLst>
              <a:ext uri="{FF2B5EF4-FFF2-40B4-BE49-F238E27FC236}">
                <a16:creationId xmlns:a16="http://schemas.microsoft.com/office/drawing/2014/main" id="{B1679422-DC62-4C59-BA83-56EB02A4E6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53742" y="-5563"/>
            <a:ext cx="5138012" cy="686097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58D08AF-050E-47AF-B0FC-5F8719D66758}"/>
              </a:ext>
            </a:extLst>
          </p:cNvPr>
          <p:cNvSpPr txBox="1"/>
          <p:nvPr/>
        </p:nvSpPr>
        <p:spPr>
          <a:xfrm>
            <a:off x="10027542" y="203390"/>
            <a:ext cx="1095633" cy="369332"/>
          </a:xfrm>
          <a:prstGeom prst="rect">
            <a:avLst/>
          </a:prstGeom>
          <a:ln w="57150">
            <a:solidFill>
              <a:schemeClr val="bg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Head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5BDC3518-00DA-4A0A-8724-DE696CFA1517}"/>
              </a:ext>
            </a:extLst>
          </p:cNvPr>
          <p:cNvCxnSpPr/>
          <p:nvPr/>
        </p:nvCxnSpPr>
        <p:spPr>
          <a:xfrm flipH="1">
            <a:off x="10557193" y="703241"/>
            <a:ext cx="4226" cy="150395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D2D823D3-FAF5-4C25-946F-F16914487959}"/>
              </a:ext>
            </a:extLst>
          </p:cNvPr>
          <p:cNvSpPr txBox="1"/>
          <p:nvPr/>
        </p:nvSpPr>
        <p:spPr>
          <a:xfrm>
            <a:off x="450469" y="471617"/>
            <a:ext cx="6248921" cy="646331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80026287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1860861-BBEE-4552-AEAF-976872847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7383" y="466175"/>
            <a:ext cx="6155377" cy="6055853"/>
          </a:xfrm>
        </p:spPr>
        <p:txBody>
          <a:bodyPr/>
          <a:lstStyle/>
          <a:p>
            <a:r>
              <a:rPr lang="en-US" sz="3200" dirty="0"/>
              <a:t>You'll get this contact list screen.</a:t>
            </a:r>
            <a:br>
              <a:rPr lang="en-US" sz="3200" dirty="0"/>
            </a:br>
            <a:br>
              <a:rPr lang="en-US" sz="3200" dirty="0"/>
            </a:br>
            <a:r>
              <a:rPr lang="en-US" sz="2800" dirty="0"/>
              <a:t>7.  Use the arrow rocker to select a contact (email or SMS/text).</a:t>
            </a:r>
            <a:br>
              <a:rPr lang="en-US" sz="2800" dirty="0"/>
            </a:br>
            <a:br>
              <a:rPr lang="en-US" sz="2800" dirty="0"/>
            </a:br>
            <a:r>
              <a:rPr lang="en-US" sz="2800" dirty="0"/>
              <a:t>8.  Press Enter (✔) to "check the box".</a:t>
            </a:r>
            <a:br>
              <a:rPr lang="en-US" sz="2800" dirty="0"/>
            </a:br>
            <a:br>
              <a:rPr lang="en-US" sz="2800" dirty="0"/>
            </a:br>
            <a:r>
              <a:rPr lang="en-US" sz="2800"/>
              <a:t>9.  Repeat for next contact.</a:t>
            </a:r>
            <a:br>
              <a:rPr lang="en-US" sz="2800" dirty="0"/>
            </a:br>
            <a:br>
              <a:rPr lang="en-US" sz="2800" dirty="0"/>
            </a:br>
            <a:r>
              <a:rPr lang="en-US" sz="2800"/>
              <a:t>10.  Press Exit/Back to return to the message.</a:t>
            </a:r>
            <a:br>
              <a:rPr lang="en-US" sz="2800" dirty="0"/>
            </a:br>
            <a:br>
              <a:rPr lang="en-US" sz="2800" dirty="0"/>
            </a:br>
            <a:br>
              <a:rPr lang="en-US" sz="2800" dirty="0"/>
            </a:br>
            <a:endParaRPr lang="en-US" dirty="0"/>
          </a:p>
        </p:txBody>
      </p:sp>
      <p:pic>
        <p:nvPicPr>
          <p:cNvPr id="2" name="Picture 2" descr="A screenshot of a cell phone&#10;&#10;Description generated with high confidence">
            <a:extLst>
              <a:ext uri="{FF2B5EF4-FFF2-40B4-BE49-F238E27FC236}">
                <a16:creationId xmlns:a16="http://schemas.microsoft.com/office/drawing/2014/main" id="{3E677B94-3210-488D-AED3-140D1D1BBB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67741" y="4120"/>
            <a:ext cx="4511760" cy="6839463"/>
          </a:xfrm>
          <a:prstGeom prst="rect">
            <a:avLst/>
          </a:prstGeom>
        </p:spPr>
      </p:pic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F1311A4B-62A0-46FB-81D1-0B3A3549B255}"/>
              </a:ext>
            </a:extLst>
          </p:cNvPr>
          <p:cNvCxnSpPr/>
          <p:nvPr/>
        </p:nvCxnSpPr>
        <p:spPr>
          <a:xfrm>
            <a:off x="4948880" y="5978610"/>
            <a:ext cx="3684372" cy="68786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0428424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A close up of a cell phone&#10;&#10;Description generated with high confidence">
            <a:extLst>
              <a:ext uri="{FF2B5EF4-FFF2-40B4-BE49-F238E27FC236}">
                <a16:creationId xmlns:a16="http://schemas.microsoft.com/office/drawing/2014/main" id="{6A4CDF40-EEE5-480C-95D1-F8AB33FB83A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031174" y="-42081"/>
            <a:ext cx="5161147" cy="6857999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A468F21-3ACA-4F8F-A139-9DF28A756A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70626" y="1446057"/>
            <a:ext cx="5232137" cy="456744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800" dirty="0"/>
              <a:t>11.  Use the arrow rocker to highlight the “lightning bolt” box.</a:t>
            </a:r>
            <a:br>
              <a:rPr lang="en-US" sz="2800" dirty="0"/>
            </a:br>
            <a:r>
              <a:rPr lang="en-US" sz="2800" dirty="0"/>
              <a:t> </a:t>
            </a:r>
            <a:br>
              <a:rPr lang="en-US" sz="2800" dirty="0"/>
            </a:br>
            <a:r>
              <a:rPr lang="en-US" sz="2800" dirty="0"/>
              <a:t>12.  Press Enter (✔).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009E647E-902F-408C-86B5-4F0B7265F034}"/>
              </a:ext>
            </a:extLst>
          </p:cNvPr>
          <p:cNvCxnSpPr/>
          <p:nvPr/>
        </p:nvCxnSpPr>
        <p:spPr>
          <a:xfrm>
            <a:off x="5872659" y="2398166"/>
            <a:ext cx="4235355" cy="114186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5114916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07B116-0592-4554-8D65-8D19A1D2FB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0388" y="1447800"/>
            <a:ext cx="5379521" cy="4709983"/>
          </a:xfrm>
        </p:spPr>
        <p:txBody>
          <a:bodyPr/>
          <a:lstStyle/>
          <a:p>
            <a:r>
              <a:rPr lang="en-US" sz="2800"/>
              <a:t>13.  Select the Quick Text message you want.</a:t>
            </a:r>
            <a:br>
              <a:rPr lang="en-US" sz="2800" dirty="0"/>
            </a:br>
            <a:br>
              <a:rPr lang="en-US" sz="2800" dirty="0"/>
            </a:br>
            <a:r>
              <a:rPr lang="en-US" sz="2800"/>
              <a:t>14.  Press Enter (✔).</a:t>
            </a:r>
            <a:endParaRPr lang="en-US" sz="2800" dirty="0"/>
          </a:p>
        </p:txBody>
      </p:sp>
      <p:pic>
        <p:nvPicPr>
          <p:cNvPr id="3" name="Picture 4" descr="A close up of a cell phone&#10;&#10;Description generated with high confidence">
            <a:extLst>
              <a:ext uri="{FF2B5EF4-FFF2-40B4-BE49-F238E27FC236}">
                <a16:creationId xmlns:a16="http://schemas.microsoft.com/office/drawing/2014/main" id="{6C396C85-9669-411F-9D99-751666582C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12178" y="7552"/>
            <a:ext cx="5085833" cy="6781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25097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07B116-0592-4554-8D65-8D19A1D2FB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3063" y="304801"/>
            <a:ext cx="4806243" cy="6223685"/>
          </a:xfrm>
        </p:spPr>
        <p:txBody>
          <a:bodyPr/>
          <a:lstStyle/>
          <a:p>
            <a:r>
              <a:rPr lang="en-US" sz="3600">
                <a:ea typeface="+mj-lt"/>
                <a:cs typeface="+mj-lt"/>
              </a:rPr>
              <a:t>It's</a:t>
            </a:r>
            <a:r>
              <a:rPr lang="en-US" sz="3600"/>
              <a:t> possible to add the location coordinates to the message</a:t>
            </a:r>
            <a:br>
              <a:rPr lang="en-US" sz="3600" dirty="0"/>
            </a:br>
            <a:br>
              <a:rPr lang="en-US" sz="3600" dirty="0"/>
            </a:br>
            <a:r>
              <a:rPr lang="en-US" sz="2800"/>
              <a:t>Use the arrow rocker to </a:t>
            </a:r>
            <a:r>
              <a:rPr lang="en-US" sz="2800" dirty="0"/>
              <a:t>highlight the "x marks the spot" box.</a:t>
            </a:r>
            <a:br>
              <a:rPr lang="en-US" sz="2800" dirty="0"/>
            </a:br>
            <a:br>
              <a:rPr lang="en-US" sz="2800" dirty="0"/>
            </a:br>
            <a:r>
              <a:rPr lang="en-US" sz="2800" dirty="0"/>
              <a:t>Press Enter (✔).</a:t>
            </a:r>
            <a:br>
              <a:rPr lang="en-US" sz="2800" dirty="0"/>
            </a:br>
            <a:br>
              <a:rPr lang="en-US" sz="2800" dirty="0"/>
            </a:br>
            <a:endParaRPr lang="en-US" sz="3600" dirty="0"/>
          </a:p>
        </p:txBody>
      </p:sp>
      <p:pic>
        <p:nvPicPr>
          <p:cNvPr id="6" name="Picture 6" descr="A close up of a screen&#10;&#10;Description generated with very high confidence">
            <a:extLst>
              <a:ext uri="{FF2B5EF4-FFF2-40B4-BE49-F238E27FC236}">
                <a16:creationId xmlns:a16="http://schemas.microsoft.com/office/drawing/2014/main" id="{A3C9D92F-97C3-4E0A-841B-389FA9D577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5941" y="4119"/>
            <a:ext cx="5121874" cy="6818868"/>
          </a:xfrm>
          <a:prstGeom prst="rect">
            <a:avLst/>
          </a:prstGeom>
        </p:spPr>
      </p:pic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F838C507-97CC-4B7E-92FE-86E80BF35217}"/>
              </a:ext>
            </a:extLst>
          </p:cNvPr>
          <p:cNvCxnSpPr/>
          <p:nvPr/>
        </p:nvCxnSpPr>
        <p:spPr>
          <a:xfrm>
            <a:off x="5240739" y="3807725"/>
            <a:ext cx="5031474" cy="59595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82781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DCF5A2-C4AB-4F0B-8467-DE48A167EE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2421" y="536138"/>
            <a:ext cx="5092906" cy="935712"/>
          </a:xfrm>
        </p:spPr>
        <p:txBody>
          <a:bodyPr/>
          <a:lstStyle/>
          <a:p>
            <a:r>
              <a:rPr lang="en-US"/>
              <a:t>The Garmin InReach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F5385AD-CCDF-4486-8AA8-F65B49106E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02207" y="2473411"/>
            <a:ext cx="5832693" cy="4182454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457200" indent="-457200">
              <a:buFont typeface="Arial" charset="2"/>
              <a:buChar char="•"/>
            </a:pPr>
            <a:r>
              <a:rPr lang="en-US" sz="2800" dirty="0"/>
              <a:t>Shows time and % charged on top</a:t>
            </a:r>
            <a:endParaRPr lang="en-US"/>
          </a:p>
          <a:p>
            <a:pPr marL="457200" indent="-457200">
              <a:buFont typeface="Arial" charset="2"/>
              <a:buChar char="•"/>
            </a:pPr>
            <a:r>
              <a:rPr lang="en-US" sz="2800" dirty="0"/>
              <a:t>SOS button under red cover on mid-right</a:t>
            </a:r>
          </a:p>
          <a:p>
            <a:pPr marL="457200" indent="-457200">
              <a:buFont typeface="Arial" charset="2"/>
              <a:buChar char="•"/>
            </a:pPr>
            <a:r>
              <a:rPr lang="en-US" sz="2800" dirty="0"/>
              <a:t>Green color for icon selected</a:t>
            </a:r>
          </a:p>
          <a:p>
            <a:endParaRPr lang="en-US" sz="2800" dirty="0"/>
          </a:p>
          <a:p>
            <a:r>
              <a:rPr lang="en-US" sz="2800" dirty="0"/>
              <a:t>We'll be talking about the buttons / icons in detail later.</a:t>
            </a:r>
          </a:p>
        </p:txBody>
      </p:sp>
      <p:pic>
        <p:nvPicPr>
          <p:cNvPr id="7" name="Picture 7" descr="A close up of a cell phone&#10;&#10;Description generated with very high confidence">
            <a:extLst>
              <a:ext uri="{FF2B5EF4-FFF2-40B4-BE49-F238E27FC236}">
                <a16:creationId xmlns:a16="http://schemas.microsoft.com/office/drawing/2014/main" id="{B08120EE-9443-4153-A46F-7E8CB88322C1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l="3333" r="3333"/>
          <a:stretch/>
        </p:blipFill>
        <p:spPr>
          <a:xfrm>
            <a:off x="7367417" y="1"/>
            <a:ext cx="4773560" cy="6796547"/>
          </a:xfrm>
          <a:prstGeom prst="rect">
            <a:avLst/>
          </a:prstGeom>
        </p:spPr>
      </p:pic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1281FC18-05A8-4FF4-B428-32DF0356A303}"/>
              </a:ext>
            </a:extLst>
          </p:cNvPr>
          <p:cNvCxnSpPr/>
          <p:nvPr/>
        </p:nvCxnSpPr>
        <p:spPr>
          <a:xfrm>
            <a:off x="6776113" y="1760560"/>
            <a:ext cx="1585414" cy="75517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DA22EB21-0365-4068-A1CB-16BA4A857A91}"/>
              </a:ext>
            </a:extLst>
          </p:cNvPr>
          <p:cNvSpPr txBox="1"/>
          <p:nvPr/>
        </p:nvSpPr>
        <p:spPr>
          <a:xfrm>
            <a:off x="5918578" y="1522862"/>
            <a:ext cx="821142" cy="369332"/>
          </a:xfrm>
          <a:prstGeom prst="rect">
            <a:avLst/>
          </a:prstGeom>
          <a:ln w="28575">
            <a:solidFill>
              <a:srgbClr val="002060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b="1" dirty="0">
                <a:solidFill>
                  <a:srgbClr val="002060"/>
                </a:solidFill>
              </a:rPr>
              <a:t>Time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7D398C28-8B32-4365-B09A-D39147024E78}"/>
              </a:ext>
            </a:extLst>
          </p:cNvPr>
          <p:cNvCxnSpPr>
            <a:cxnSpLocks/>
          </p:cNvCxnSpPr>
          <p:nvPr/>
        </p:nvCxnSpPr>
        <p:spPr>
          <a:xfrm flipH="1">
            <a:off x="11034213" y="1635454"/>
            <a:ext cx="780197" cy="90302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557DE035-0B48-4F6D-AA4C-C639853BA394}"/>
              </a:ext>
            </a:extLst>
          </p:cNvPr>
          <p:cNvSpPr txBox="1"/>
          <p:nvPr/>
        </p:nvSpPr>
        <p:spPr>
          <a:xfrm>
            <a:off x="11480041" y="1158922"/>
            <a:ext cx="525440" cy="369332"/>
          </a:xfrm>
          <a:prstGeom prst="rect">
            <a:avLst/>
          </a:prstGeom>
          <a:ln w="28575">
            <a:solidFill>
              <a:srgbClr val="002060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b="1" dirty="0">
                <a:solidFill>
                  <a:srgbClr val="002060"/>
                </a:solidFill>
              </a:rPr>
              <a:t>%</a:t>
            </a:r>
          </a:p>
        </p:txBody>
      </p:sp>
    </p:spTree>
    <p:extLst>
      <p:ext uri="{BB962C8B-B14F-4D97-AF65-F5344CB8AC3E}">
        <p14:creationId xmlns:p14="http://schemas.microsoft.com/office/powerpoint/2010/main" val="353844039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07B116-0592-4554-8D65-8D19A1D2FB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9901" y="1447799"/>
            <a:ext cx="5105240" cy="4204855"/>
          </a:xfrm>
        </p:spPr>
        <p:txBody>
          <a:bodyPr/>
          <a:lstStyle/>
          <a:p>
            <a:r>
              <a:rPr lang="en-US" sz="3600"/>
              <a:t>Here is your composed message</a:t>
            </a:r>
            <a:r>
              <a:rPr lang="en-US" sz="3200"/>
              <a:t>.</a:t>
            </a:r>
            <a:br>
              <a:rPr lang="en-US" sz="3200"/>
            </a:br>
            <a:br>
              <a:rPr lang="en-US" sz="3200"/>
            </a:br>
            <a:br>
              <a:rPr lang="en-US" sz="3200">
                <a:ea typeface="+mj-lt"/>
                <a:cs typeface="+mj-lt"/>
              </a:rPr>
            </a:br>
            <a:endParaRPr lang="en-US" sz="3200">
              <a:ea typeface="+mj-lt"/>
              <a:cs typeface="+mj-lt"/>
            </a:endParaRPr>
          </a:p>
        </p:txBody>
      </p:sp>
      <p:pic>
        <p:nvPicPr>
          <p:cNvPr id="3" name="Picture 4" descr="A picture containing yellow, sitting, indoor, black&#10;&#10;Description generated with high confidence">
            <a:extLst>
              <a:ext uri="{FF2B5EF4-FFF2-40B4-BE49-F238E27FC236}">
                <a16:creationId xmlns:a16="http://schemas.microsoft.com/office/drawing/2014/main" id="{78401F6A-22B6-4AA4-8663-472855A193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38319" y="206633"/>
            <a:ext cx="4802658" cy="6403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583180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92C7E2-3C45-402A-81EF-3ACC371CC2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0042" y="697360"/>
            <a:ext cx="5081533" cy="1938748"/>
          </a:xfrm>
        </p:spPr>
        <p:txBody>
          <a:bodyPr>
            <a:normAutofit/>
          </a:bodyPr>
          <a:lstStyle/>
          <a:p>
            <a:r>
              <a:rPr lang="en-US" dirty="0"/>
              <a:t>To tell the device that your message is ready: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9A200C9-07BE-4AC6-8FBB-0C124B1AC1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54954" y="3039762"/>
            <a:ext cx="5084979" cy="312214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800"/>
              <a:t>Highlight the "Send Message” box.</a:t>
            </a:r>
            <a:br>
              <a:rPr lang="en-US" sz="2800"/>
            </a:br>
            <a:br>
              <a:rPr lang="en-US" sz="2800"/>
            </a:br>
            <a:r>
              <a:rPr lang="en-US" sz="2800"/>
              <a:t>Press Enter (✔).</a:t>
            </a:r>
            <a:br>
              <a:rPr lang="en-US" sz="2800"/>
            </a:br>
            <a:endParaRPr lang="en-US"/>
          </a:p>
        </p:txBody>
      </p:sp>
      <p:pic>
        <p:nvPicPr>
          <p:cNvPr id="7" name="Picture 4" descr="A picture containing yellow, sitting, indoor, black&#10;&#10;Description generated with high confidence">
            <a:extLst>
              <a:ext uri="{FF2B5EF4-FFF2-40B4-BE49-F238E27FC236}">
                <a16:creationId xmlns:a16="http://schemas.microsoft.com/office/drawing/2014/main" id="{5F1C63F4-C494-406B-872B-64ADFF088D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92779" y="687"/>
            <a:ext cx="5101279" cy="6794841"/>
          </a:xfrm>
          <a:prstGeom prst="rect">
            <a:avLst/>
          </a:prstGeom>
        </p:spPr>
      </p:pic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6A8BA3D6-0E2A-424B-A0E2-4ECEB1AE6782}"/>
              </a:ext>
            </a:extLst>
          </p:cNvPr>
          <p:cNvCxnSpPr/>
          <p:nvPr/>
        </p:nvCxnSpPr>
        <p:spPr>
          <a:xfrm>
            <a:off x="4131244" y="3690920"/>
            <a:ext cx="4662922" cy="124360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7465230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EC2B9D-3EB5-43AD-80F9-808B496297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4648199"/>
          </a:xfrm>
        </p:spPr>
        <p:txBody>
          <a:bodyPr/>
          <a:lstStyle/>
          <a:p>
            <a:r>
              <a:rPr lang="en-US" sz="3600" dirty="0"/>
              <a:t>Go where you have a clear view of the sky and wait for a chirp sound (it may take a minute or two).</a:t>
            </a:r>
            <a:br>
              <a:rPr lang="en-US" sz="3600" dirty="0"/>
            </a:br>
            <a:br>
              <a:rPr lang="en-US" sz="3600" dirty="0"/>
            </a:br>
            <a:r>
              <a:rPr lang="en-US" sz="3600" dirty="0"/>
              <a:t>Your message has been sent.</a:t>
            </a:r>
            <a:br>
              <a:rPr lang="en-US" sz="3600" dirty="0"/>
            </a:br>
            <a:br>
              <a:rPr lang="en-US" sz="3600" dirty="0"/>
            </a:br>
            <a:br>
              <a:rPr lang="en-US" sz="3600" dirty="0"/>
            </a:b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114527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A1ECFF-4582-43C3-BD6F-27A6DE6FD9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10465344" cy="1400530"/>
          </a:xfrm>
        </p:spPr>
        <p:txBody>
          <a:bodyPr/>
          <a:lstStyle/>
          <a:p>
            <a:r>
              <a:rPr lang="en-US" sz="3600"/>
              <a:t>Sample message received via email</a:t>
            </a:r>
          </a:p>
        </p:txBody>
      </p:sp>
      <p:pic>
        <p:nvPicPr>
          <p:cNvPr id="4" name="Picture 4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9F1027A0-9175-49BC-A08F-4155BC676D1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9823" t="17679" r="6119" b="37017"/>
          <a:stretch/>
        </p:blipFill>
        <p:spPr>
          <a:xfrm>
            <a:off x="512874" y="1416074"/>
            <a:ext cx="10637846" cy="5003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473668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E912BE-0A86-4A8A-9793-DD70027A25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895963"/>
          </a:xfrm>
        </p:spPr>
        <p:txBody>
          <a:bodyPr/>
          <a:lstStyle/>
          <a:p>
            <a:r>
              <a:rPr lang="en-US"/>
              <a:t>Note that: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6338C1-CB1F-4204-B59D-A5DAE039AD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2312" y="1754296"/>
            <a:ext cx="10419053" cy="4700048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en-US" sz="2800" dirty="0"/>
              <a:t>1.  The message "From" is the Center Manager who  "owns" the device.</a:t>
            </a:r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r>
              <a:rPr lang="en-US" sz="2800" dirty="0"/>
              <a:t>2.  There's a link to view the location on a map.</a:t>
            </a:r>
          </a:p>
          <a:p>
            <a:pPr>
              <a:buFont typeface="Arial" charset="2"/>
              <a:buChar char="•"/>
            </a:pPr>
            <a:endParaRPr lang="en-US" sz="2800" dirty="0"/>
          </a:p>
          <a:p>
            <a:pPr marL="0" indent="0">
              <a:buNone/>
            </a:pPr>
            <a:r>
              <a:rPr lang="en-US" sz="2800" dirty="0"/>
              <a:t>3.  The location coordinates are sent with the message.</a:t>
            </a:r>
          </a:p>
          <a:p>
            <a:pPr marL="0" indent="0">
              <a:buNone/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6146468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193FD5-38C6-4220-AB1F-4D78D92022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905140" cy="1400530"/>
          </a:xfrm>
        </p:spPr>
        <p:txBody>
          <a:bodyPr/>
          <a:lstStyle/>
          <a:p>
            <a:r>
              <a:rPr lang="en-US"/>
              <a:t>Click on link to get this map/reply box</a:t>
            </a:r>
            <a:endParaRPr lang="en-US" dirty="0"/>
          </a:p>
        </p:txBody>
      </p:sp>
      <p:pic>
        <p:nvPicPr>
          <p:cNvPr id="4" name="Picture 4" descr="A close up of a map&#10;&#10;Description generated with very high confidence">
            <a:extLst>
              <a:ext uri="{FF2B5EF4-FFF2-40B4-BE49-F238E27FC236}">
                <a16:creationId xmlns:a16="http://schemas.microsoft.com/office/drawing/2014/main" id="{7348EEA3-874E-4E6C-AE24-66FAE44DBFB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5350" b="25091"/>
          <a:stretch/>
        </p:blipFill>
        <p:spPr>
          <a:xfrm>
            <a:off x="1808197" y="1303314"/>
            <a:ext cx="8489664" cy="5033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93976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EA8A53-2FAA-4ED0-9290-49DE90F792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7598" y="1132340"/>
            <a:ext cx="5532940" cy="1400530"/>
          </a:xfrm>
        </p:spPr>
        <p:txBody>
          <a:bodyPr/>
          <a:lstStyle/>
          <a:p>
            <a:r>
              <a:rPr lang="en-US" sz="3600" dirty="0"/>
              <a:t>Message received on cell phone</a:t>
            </a:r>
          </a:p>
        </p:txBody>
      </p:sp>
      <p:pic>
        <p:nvPicPr>
          <p:cNvPr id="4" name="Content Placeholder 3" descr="A close up of a screen of a cell phone&#10;&#10;Description generated with very high confidence">
            <a:extLst>
              <a:ext uri="{FF2B5EF4-FFF2-40B4-BE49-F238E27FC236}">
                <a16:creationId xmlns:a16="http://schemas.microsoft.com/office/drawing/2014/main" id="{DCD3DFB3-7082-49D6-8FC7-23A9AF7A63D0}"/>
              </a:ext>
            </a:extLst>
          </p:cNvPr>
          <p:cNvPicPr>
            <a:picLocks noGrp="1"/>
          </p:cNvPicPr>
          <p:nvPr>
            <p:ph idx="1"/>
          </p:nvPr>
        </p:nvPicPr>
        <p:blipFill rotWithShape="1">
          <a:blip r:embed="rId2"/>
          <a:srcRect l="23145" t="9260" r="29875" b="20445"/>
          <a:stretch/>
        </p:blipFill>
        <p:spPr bwMode="auto">
          <a:xfrm rot="21540000">
            <a:off x="7055079" y="36988"/>
            <a:ext cx="4349751" cy="674358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56646634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735EE9-25D4-4AB9-8D70-92F1083D09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4096" y="1287841"/>
            <a:ext cx="5082609" cy="1698376"/>
          </a:xfrm>
        </p:spPr>
        <p:txBody>
          <a:bodyPr/>
          <a:lstStyle/>
          <a:p>
            <a:r>
              <a:rPr lang="en-US" dirty="0"/>
              <a:t>Map from link on cell phone</a:t>
            </a:r>
          </a:p>
          <a:p>
            <a:endParaRPr lang="en-US" dirty="0"/>
          </a:p>
        </p:txBody>
      </p:sp>
      <p:pic>
        <p:nvPicPr>
          <p:cNvPr id="5" name="Picture 5" descr="A screen shot of a computer&#10;&#10;Description generated with very high confidence">
            <a:extLst>
              <a:ext uri="{FF2B5EF4-FFF2-40B4-BE49-F238E27FC236}">
                <a16:creationId xmlns:a16="http://schemas.microsoft.com/office/drawing/2014/main" id="{1CBE538F-1A00-4E73-9155-0AD7423035F9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l="3333" r="3333"/>
          <a:stretch/>
        </p:blipFill>
        <p:spPr>
          <a:xfrm>
            <a:off x="6949546" y="1"/>
            <a:ext cx="4786183" cy="6816809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E5077A9-7F66-4307-83BF-227361B7E14D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045451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E0CCCB-1813-4860-974D-ED1F593B17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US" dirty="0"/>
            </a:br>
            <a:r>
              <a:rPr lang="en-US" dirty="0"/>
              <a:t>Checking for messages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7C00D3-3C7A-4383-B8AC-AED49C7EBD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0745" y="2723933"/>
            <a:ext cx="8946541" cy="3854287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457200" indent="-457200">
              <a:buFont typeface="Arial" charset="2"/>
              <a:buChar char="•"/>
            </a:pPr>
            <a:r>
              <a:rPr lang="en-US" sz="2800" dirty="0"/>
              <a:t>The unit will automatically check for messages at the time interval chosen when the unit was set up (default is every 10 min).</a:t>
            </a:r>
            <a:endParaRPr lang="en-US"/>
          </a:p>
          <a:p>
            <a:endParaRPr lang="en-US" sz="2800" dirty="0"/>
          </a:p>
          <a:p>
            <a:pPr marL="457200" indent="-457200">
              <a:buFont typeface="Arial" charset="2"/>
              <a:buChar char="•"/>
            </a:pPr>
            <a:r>
              <a:rPr lang="en-US" sz="2800" dirty="0"/>
              <a:t>You can always check for messages yourself.</a:t>
            </a:r>
          </a:p>
        </p:txBody>
      </p:sp>
    </p:spTree>
    <p:extLst>
      <p:ext uri="{BB962C8B-B14F-4D97-AF65-F5344CB8AC3E}">
        <p14:creationId xmlns:p14="http://schemas.microsoft.com/office/powerpoint/2010/main" val="429113575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E513D4-60B9-4C51-9212-35DCB74CE2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1004" y="158129"/>
            <a:ext cx="5092906" cy="2238484"/>
          </a:xfrm>
        </p:spPr>
        <p:txBody>
          <a:bodyPr>
            <a:normAutofit/>
          </a:bodyPr>
          <a:lstStyle/>
          <a:p>
            <a:r>
              <a:rPr lang="en-US" dirty="0"/>
              <a:t>Checking for messages (cont'd)</a:t>
            </a:r>
          </a:p>
          <a:p>
            <a:endParaRPr lang="en-US" dirty="0"/>
          </a:p>
        </p:txBody>
      </p:sp>
      <p:pic>
        <p:nvPicPr>
          <p:cNvPr id="5" name="Picture 5" descr="A close up of a cell phone&#10;&#10;Description generated with very high confidence">
            <a:extLst>
              <a:ext uri="{FF2B5EF4-FFF2-40B4-BE49-F238E27FC236}">
                <a16:creationId xmlns:a16="http://schemas.microsoft.com/office/drawing/2014/main" id="{D171D89F-CA9B-488C-A8AA-5406CD44752B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l="3333" r="3333"/>
          <a:stretch/>
        </p:blipFill>
        <p:spPr>
          <a:xfrm>
            <a:off x="7367417" y="236384"/>
            <a:ext cx="4724399" cy="6299198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7DB3A62-9212-4443-9B08-2DD7F2F258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54954" y="2293375"/>
            <a:ext cx="5478269" cy="4382727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457200" indent="-457200">
              <a:buFont typeface="Arial" charset="2"/>
              <a:buChar char="•"/>
            </a:pPr>
            <a:r>
              <a:rPr lang="en-US" sz="2800" dirty="0"/>
              <a:t>Use the arrow rocker to highlight the Check icon.</a:t>
            </a:r>
            <a:endParaRPr lang="en-US"/>
          </a:p>
          <a:p>
            <a:endParaRPr lang="en-US" sz="2800" dirty="0"/>
          </a:p>
          <a:p>
            <a:pPr marL="514350" indent="-514350">
              <a:buFont typeface="Arial" charset="2"/>
              <a:buChar char="•"/>
            </a:pPr>
            <a:r>
              <a:rPr lang="en-US" sz="2800" dirty="0"/>
              <a:t>Press Enter (✔). </a:t>
            </a:r>
            <a:endParaRPr lang="en-US" sz="2800"/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7D0C5F62-C6F2-4E7D-9346-E8E9ABF96419}"/>
              </a:ext>
            </a:extLst>
          </p:cNvPr>
          <p:cNvCxnSpPr/>
          <p:nvPr/>
        </p:nvCxnSpPr>
        <p:spPr>
          <a:xfrm flipV="1">
            <a:off x="6105097" y="2589201"/>
            <a:ext cx="4027718" cy="37230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840051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A4AE2D-99E0-4BE4-8F6C-96DE058DFE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978341"/>
          </a:xfrm>
        </p:spPr>
        <p:txBody>
          <a:bodyPr/>
          <a:lstStyle/>
          <a:p>
            <a:r>
              <a:rPr lang="en-US"/>
              <a:t>Features we will use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3FB22A-3168-4205-A96C-61EF2AE182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8852" y="1507161"/>
            <a:ext cx="8946541" cy="5234689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en-US" sz="2800" dirty="0"/>
              <a:t>1.  Send SMS/text or email</a:t>
            </a:r>
          </a:p>
          <a:p>
            <a:pPr lvl="1">
              <a:buFont typeface="Arial" charset="2"/>
              <a:buChar char="•"/>
            </a:pPr>
            <a:r>
              <a:rPr lang="en-US" sz="2800" dirty="0"/>
              <a:t>To the center or other pre-entered numbers or email addresses</a:t>
            </a:r>
          </a:p>
          <a:p>
            <a:pPr lvl="1">
              <a:buFont typeface="Arial" charset="2"/>
              <a:buChar char="•"/>
            </a:pPr>
            <a:r>
              <a:rPr lang="en-US" sz="2800" dirty="0"/>
              <a:t>To a number or address that you enter</a:t>
            </a:r>
          </a:p>
          <a:p>
            <a:pPr lvl="1">
              <a:buFont typeface="Arial" charset="2"/>
              <a:buChar char="•"/>
            </a:pPr>
            <a:r>
              <a:rPr lang="en-US" sz="2800" dirty="0"/>
              <a:t>To another InReach device.</a:t>
            </a:r>
          </a:p>
          <a:p>
            <a:pPr marL="457200" lvl="1" indent="0">
              <a:buNone/>
            </a:pPr>
            <a:endParaRPr lang="en-US" sz="2800" dirty="0"/>
          </a:p>
          <a:p>
            <a:pPr marL="0" indent="0">
              <a:buNone/>
            </a:pPr>
            <a:r>
              <a:rPr lang="en-US" sz="2800" dirty="0"/>
              <a:t>2.  Send an SOS</a:t>
            </a:r>
          </a:p>
          <a:p>
            <a:pPr marL="457200" indent="-457200">
              <a:buAutoNum type="arabicPeriod"/>
            </a:pPr>
            <a:endParaRPr lang="en-US" sz="2800" dirty="0"/>
          </a:p>
          <a:p>
            <a:pPr marL="0" indent="0">
              <a:buNone/>
            </a:pPr>
            <a:r>
              <a:rPr lang="en-US" sz="2800" dirty="0"/>
              <a:t>(The units have other capabilities that aren't included in our message plan.)</a:t>
            </a:r>
          </a:p>
          <a:p>
            <a:pPr lvl="1">
              <a:buFont typeface="Arial" charset="2"/>
              <a:buChar char="•"/>
            </a:pPr>
            <a:endParaRPr lang="en-US" sz="2800" dirty="0"/>
          </a:p>
          <a:p>
            <a:pPr lvl="1">
              <a:buFont typeface="Arial" charset="2"/>
              <a:buChar char="•"/>
            </a:pPr>
            <a:endParaRPr lang="en-US"/>
          </a:p>
          <a:p>
            <a:pPr marL="0" indent="0">
              <a:buNone/>
            </a:pPr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89556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80E3F8-D181-4767-B21E-534E54B939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10030245" cy="1400530"/>
          </a:xfrm>
        </p:spPr>
        <p:txBody>
          <a:bodyPr/>
          <a:lstStyle/>
          <a:p>
            <a:r>
              <a:rPr lang="en-US" dirty="0"/>
              <a:t>To read/reply to a message:</a:t>
            </a:r>
            <a:br>
              <a:rPr lang="en-US" dirty="0"/>
            </a:b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EF4258-275F-47EB-B681-08E83BD8F7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2794" y="1472913"/>
            <a:ext cx="9760027" cy="5240708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457200" lvl="1" indent="0">
              <a:buNone/>
            </a:pPr>
            <a:r>
              <a:rPr lang="en-US" sz="2800" dirty="0"/>
              <a:t>1.  A buzzing sound will occur.</a:t>
            </a:r>
          </a:p>
          <a:p>
            <a:pPr lvl="1"/>
            <a:endParaRPr lang="en-US" sz="2800" dirty="0"/>
          </a:p>
          <a:p>
            <a:pPr marL="457200" lvl="1" indent="0">
              <a:buNone/>
            </a:pPr>
            <a:r>
              <a:rPr lang="en-US" sz="2800" dirty="0"/>
              <a:t>2.  Select the messages icon. Press Enter (✔).</a:t>
            </a:r>
          </a:p>
          <a:p>
            <a:pPr marL="457200" lvl="1" indent="0">
              <a:buNone/>
            </a:pPr>
            <a:endParaRPr lang="en-US" sz="2800" dirty="0"/>
          </a:p>
          <a:p>
            <a:pPr marL="457200" lvl="1" indent="0">
              <a:buNone/>
            </a:pPr>
            <a:r>
              <a:rPr lang="en-US" sz="2800" dirty="0"/>
              <a:t>3.  Scroll down to the message received (numbered red box identifier). Press Enter (✔).  Read the message.</a:t>
            </a:r>
          </a:p>
          <a:p>
            <a:pPr lvl="1"/>
            <a:endParaRPr lang="en-US" sz="2800" dirty="0"/>
          </a:p>
          <a:p>
            <a:pPr marL="457200" lvl="1" indent="0">
              <a:buNone/>
            </a:pPr>
            <a:r>
              <a:rPr lang="en-US" sz="2800" dirty="0"/>
              <a:t>4.  Reply to the message by typing or by using a Quick SMS/text or Preset message.</a:t>
            </a:r>
          </a:p>
          <a:p>
            <a:pPr lvl="1"/>
            <a:endParaRPr lang="en-US" sz="2800" dirty="0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826597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368943-8CBA-4921-BE57-B832F99963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4393" y="247814"/>
            <a:ext cx="5092906" cy="1574808"/>
          </a:xfrm>
        </p:spPr>
        <p:txBody>
          <a:bodyPr/>
          <a:lstStyle/>
          <a:p>
            <a:r>
              <a:rPr lang="en-US" dirty="0"/>
              <a:t>To read a message: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FA37929-778A-4A85-BBB1-40A875C47607}"/>
              </a:ext>
            </a:extLst>
          </p:cNvPr>
          <p:cNvSpPr>
            <a:spLocks noGrp="1"/>
          </p:cNvSpPr>
          <p:nvPr>
            <p:ph type="pic" idx="1"/>
          </p:nvPr>
        </p:nvSpPr>
        <p:spPr/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AF0E18-1D29-4D56-9760-B8A525B12E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85631" y="2215979"/>
            <a:ext cx="5435086" cy="4471085"/>
          </a:xfrm>
        </p:spPr>
        <p:txBody>
          <a:bodyPr vert="horz" lIns="91440" tIns="45720" rIns="91440" bIns="45720" rtlCol="0" anchor="t">
            <a:normAutofit/>
          </a:bodyPr>
          <a:lstStyle/>
          <a:p>
            <a:pPr lvl="1"/>
            <a:r>
              <a:rPr lang="en-US" sz="2400" dirty="0"/>
              <a:t>A buzzing sound will occur when you have a new message.</a:t>
            </a:r>
          </a:p>
          <a:p>
            <a:pPr marL="742950" lvl="1" indent="-285750">
              <a:buChar char="•"/>
            </a:pPr>
            <a:endParaRPr lang="en-US" sz="2400" dirty="0"/>
          </a:p>
          <a:p>
            <a:pPr lvl="1"/>
            <a:r>
              <a:rPr lang="en-US" sz="2400" dirty="0"/>
              <a:t>Select the messages icon.</a:t>
            </a:r>
          </a:p>
          <a:p>
            <a:pPr lvl="1"/>
            <a:endParaRPr lang="en-US" sz="2400" dirty="0"/>
          </a:p>
          <a:p>
            <a:pPr lvl="1"/>
            <a:r>
              <a:rPr lang="en-US" sz="2400" dirty="0"/>
              <a:t>Press Enter (✔).</a:t>
            </a:r>
          </a:p>
          <a:p>
            <a:pPr lvl="1"/>
            <a:endParaRPr lang="en-US" sz="2400" dirty="0"/>
          </a:p>
          <a:p>
            <a:pPr lvl="1"/>
            <a:endParaRPr lang="en-US" sz="2400" dirty="0"/>
          </a:p>
          <a:p>
            <a:pPr lvl="1"/>
            <a:endParaRPr lang="en-US" sz="2400" dirty="0"/>
          </a:p>
          <a:p>
            <a:pPr lvl="1"/>
            <a:endParaRPr lang="en-US" sz="2400" dirty="0"/>
          </a:p>
          <a:p>
            <a:pPr lvl="1"/>
            <a:endParaRPr lang="en-US" dirty="0"/>
          </a:p>
          <a:p>
            <a:endParaRPr lang="en-US" dirty="0"/>
          </a:p>
        </p:txBody>
      </p:sp>
      <p:pic>
        <p:nvPicPr>
          <p:cNvPr id="6" name="Picture 6" descr="A close up of a cell phone&#10;&#10;Description generated with very high confidence">
            <a:extLst>
              <a:ext uri="{FF2B5EF4-FFF2-40B4-BE49-F238E27FC236}">
                <a16:creationId xmlns:a16="http://schemas.microsoft.com/office/drawing/2014/main" id="{CB6AAA60-5DFE-4A5A-9D75-811354A6465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33" r="3333"/>
          <a:stretch/>
        </p:blipFill>
        <p:spPr>
          <a:xfrm>
            <a:off x="6949546" y="1"/>
            <a:ext cx="4775885" cy="6796214"/>
          </a:xfrm>
          <a:prstGeom prst="rect">
            <a:avLst/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812A7743-A6FC-4952-B262-9B82D3CF755C}"/>
              </a:ext>
            </a:extLst>
          </p:cNvPr>
          <p:cNvCxnSpPr/>
          <p:nvPr/>
        </p:nvCxnSpPr>
        <p:spPr>
          <a:xfrm flipV="1">
            <a:off x="5154366" y="3072713"/>
            <a:ext cx="4127616" cy="79141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9736950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368943-8CBA-4921-BE57-B832F99963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4393" y="247814"/>
            <a:ext cx="5092906" cy="1574808"/>
          </a:xfrm>
        </p:spPr>
        <p:txBody>
          <a:bodyPr/>
          <a:lstStyle/>
          <a:p>
            <a:r>
              <a:rPr lang="en-US" dirty="0"/>
              <a:t>To read a message (cont'd):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FA37929-778A-4A85-BBB1-40A875C47607}"/>
              </a:ext>
            </a:extLst>
          </p:cNvPr>
          <p:cNvSpPr>
            <a:spLocks noGrp="1"/>
          </p:cNvSpPr>
          <p:nvPr>
            <p:ph type="pic" idx="1"/>
          </p:nvPr>
        </p:nvSpPr>
        <p:spPr/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AF0E18-1D29-4D56-9760-B8A525B12E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85631" y="2215979"/>
            <a:ext cx="5435086" cy="4471085"/>
          </a:xfrm>
        </p:spPr>
        <p:txBody>
          <a:bodyPr vert="horz" lIns="91440" tIns="45720" rIns="91440" bIns="45720" rtlCol="0" anchor="t">
            <a:normAutofit/>
          </a:bodyPr>
          <a:lstStyle/>
          <a:p>
            <a:pPr lvl="1"/>
            <a:r>
              <a:rPr lang="en-US" sz="2400" dirty="0"/>
              <a:t>1.  Highlight the message</a:t>
            </a:r>
            <a:endParaRPr lang="en-US" dirty="0"/>
          </a:p>
          <a:p>
            <a:pPr lvl="1"/>
            <a:endParaRPr lang="en-US" sz="2400" dirty="0"/>
          </a:p>
          <a:p>
            <a:pPr lvl="1"/>
            <a:r>
              <a:rPr lang="en-US" sz="2400" dirty="0"/>
              <a:t>2.  Press Enter (✔)</a:t>
            </a:r>
            <a:endParaRPr lang="en-US" dirty="0"/>
          </a:p>
          <a:p>
            <a:pPr lvl="1"/>
            <a:endParaRPr lang="en-US" sz="2400" dirty="0"/>
          </a:p>
          <a:p>
            <a:pPr lvl="1"/>
            <a:r>
              <a:rPr lang="en-US" sz="2400" dirty="0"/>
              <a:t>3.  Read the full message.</a:t>
            </a:r>
          </a:p>
          <a:p>
            <a:pPr marL="742950" lvl="1" indent="-285750">
              <a:buChar char="•"/>
            </a:pPr>
            <a:endParaRPr lang="en-US" sz="2400" dirty="0"/>
          </a:p>
          <a:p>
            <a:pPr lvl="1"/>
            <a:endParaRPr lang="en-US" sz="2400" dirty="0"/>
          </a:p>
          <a:p>
            <a:pPr lvl="1"/>
            <a:endParaRPr lang="en-US" sz="2400" dirty="0"/>
          </a:p>
          <a:p>
            <a:pPr lvl="1"/>
            <a:endParaRPr lang="en-US" sz="2400" dirty="0"/>
          </a:p>
          <a:p>
            <a:pPr lvl="1"/>
            <a:endParaRPr lang="en-US" sz="2400" dirty="0"/>
          </a:p>
          <a:p>
            <a:pPr lvl="1"/>
            <a:endParaRPr lang="en-US" dirty="0"/>
          </a:p>
          <a:p>
            <a:endParaRPr lang="en-US" dirty="0"/>
          </a:p>
        </p:txBody>
      </p:sp>
      <p:pic>
        <p:nvPicPr>
          <p:cNvPr id="6" name="Picture 6" descr="A close up of a yellow wall&#10;&#10;Description generated with very high confidence">
            <a:extLst>
              <a:ext uri="{FF2B5EF4-FFF2-40B4-BE49-F238E27FC236}">
                <a16:creationId xmlns:a16="http://schemas.microsoft.com/office/drawing/2014/main" id="{CB6AAA60-5DFE-4A5A-9D75-811354A6465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33" r="3333"/>
          <a:stretch/>
        </p:blipFill>
        <p:spPr>
          <a:xfrm>
            <a:off x="6949546" y="214185"/>
            <a:ext cx="4775885" cy="6367846"/>
          </a:xfrm>
          <a:prstGeom prst="rect">
            <a:avLst/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812A7743-A6FC-4952-B262-9B82D3CF755C}"/>
              </a:ext>
            </a:extLst>
          </p:cNvPr>
          <p:cNvCxnSpPr/>
          <p:nvPr/>
        </p:nvCxnSpPr>
        <p:spPr>
          <a:xfrm flipV="1">
            <a:off x="4217773" y="2599037"/>
            <a:ext cx="3375453" cy="18741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7344296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A78C1B-532D-4D52-9B66-16D9BFDE40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2123" y="670003"/>
            <a:ext cx="5195878" cy="1574808"/>
          </a:xfrm>
        </p:spPr>
        <p:txBody>
          <a:bodyPr/>
          <a:lstStyle/>
          <a:p>
            <a:r>
              <a:rPr lang="en-US"/>
              <a:t>To reply to a message:</a:t>
            </a:r>
          </a:p>
          <a:p>
            <a:endParaRPr lang="en-US" dirty="0"/>
          </a:p>
        </p:txBody>
      </p:sp>
      <p:pic>
        <p:nvPicPr>
          <p:cNvPr id="5" name="Picture 5" descr="A close up of a cell phone&#10;&#10;Description generated with high confidence">
            <a:extLst>
              <a:ext uri="{FF2B5EF4-FFF2-40B4-BE49-F238E27FC236}">
                <a16:creationId xmlns:a16="http://schemas.microsoft.com/office/drawing/2014/main" id="{FD9EAA37-E005-42B6-AA07-25AB2B37B8FF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l="3333" r="3333"/>
          <a:stretch/>
        </p:blipFill>
        <p:spPr>
          <a:xfrm>
            <a:off x="6949546" y="1"/>
            <a:ext cx="4765588" cy="6857998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97CAC2E-6D76-4AB8-82AF-AAA294C810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54954" y="2174790"/>
            <a:ext cx="5084979" cy="285441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400" dirty="0"/>
              <a:t>Select "Type Reply".</a:t>
            </a:r>
          </a:p>
          <a:p>
            <a:endParaRPr lang="en-US" sz="2400" dirty="0"/>
          </a:p>
          <a:p>
            <a:r>
              <a:rPr lang="en-US" sz="2400" dirty="0"/>
              <a:t>Enter text letter by letter.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811EA363-76AC-430C-851B-C4F6F78BA2B8}"/>
              </a:ext>
            </a:extLst>
          </p:cNvPr>
          <p:cNvCxnSpPr/>
          <p:nvPr/>
        </p:nvCxnSpPr>
        <p:spPr>
          <a:xfrm>
            <a:off x="4125097" y="2384854"/>
            <a:ext cx="5445210" cy="283999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5829946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3F4183-D3AE-4438-9AEC-7822A0D24E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5638" y="443923"/>
            <a:ext cx="6036876" cy="1699913"/>
          </a:xfrm>
        </p:spPr>
        <p:txBody>
          <a:bodyPr/>
          <a:lstStyle/>
          <a:p>
            <a:r>
              <a:rPr lang="en-US" dirty="0"/>
              <a:t>How to send an SOS</a:t>
            </a:r>
          </a:p>
          <a:p>
            <a:endParaRPr lang="en-US" dirty="0"/>
          </a:p>
        </p:txBody>
      </p:sp>
      <p:pic>
        <p:nvPicPr>
          <p:cNvPr id="5" name="Picture 5" descr="A close up of a cell phone&#10;&#10;Description generated with high confidence">
            <a:extLst>
              <a:ext uri="{FF2B5EF4-FFF2-40B4-BE49-F238E27FC236}">
                <a16:creationId xmlns:a16="http://schemas.microsoft.com/office/drawing/2014/main" id="{BAB1245B-BC90-49EE-A13F-2B38D7BCE257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l="3333" r="3333"/>
          <a:stretch/>
        </p:blipFill>
        <p:spPr>
          <a:xfrm>
            <a:off x="7427218" y="-51179"/>
            <a:ext cx="4769892" cy="6823880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848D21B-0ACB-4AE8-ACA2-8876BA0161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84357" y="2452049"/>
            <a:ext cx="5107725" cy="3987419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en-US" sz="2800" dirty="0"/>
              <a:t>1.  Red SOS button on right hand side of device.</a:t>
            </a:r>
          </a:p>
          <a:p>
            <a:pPr marL="342900" indent="-342900">
              <a:buChar char="•"/>
            </a:pPr>
            <a:endParaRPr lang="en-US" sz="2800" dirty="0"/>
          </a:p>
          <a:p>
            <a:r>
              <a:rPr lang="en-US" sz="2800" dirty="0"/>
              <a:t>2.  Red SOS icon on first screen</a:t>
            </a:r>
          </a:p>
          <a:p>
            <a:endParaRPr lang="en-US" sz="2800" dirty="0"/>
          </a:p>
          <a:p>
            <a:r>
              <a:rPr lang="en-US" sz="2800" dirty="0"/>
              <a:t>We recommend using the covered button.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1DCE468-ED8F-4D72-A047-64DB5B86939B}"/>
              </a:ext>
            </a:extLst>
          </p:cNvPr>
          <p:cNvSpPr txBox="1"/>
          <p:nvPr/>
        </p:nvSpPr>
        <p:spPr>
          <a:xfrm>
            <a:off x="10615683" y="214951"/>
            <a:ext cx="923500" cy="369332"/>
          </a:xfrm>
          <a:prstGeom prst="rect">
            <a:avLst/>
          </a:prstGeom>
          <a:ln w="28575">
            <a:solidFill>
              <a:schemeClr val="bg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b="1" dirty="0">
                <a:solidFill>
                  <a:srgbClr val="002060"/>
                </a:solidFill>
              </a:rPr>
              <a:t>Button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32AE8B5F-A156-40CC-86AE-2759C1AFAAB9}"/>
              </a:ext>
            </a:extLst>
          </p:cNvPr>
          <p:cNvCxnSpPr/>
          <p:nvPr/>
        </p:nvCxnSpPr>
        <p:spPr>
          <a:xfrm>
            <a:off x="11257127" y="600502"/>
            <a:ext cx="584579" cy="153992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40432A37-1DA9-48B7-8862-A9FA0044D146}"/>
              </a:ext>
            </a:extLst>
          </p:cNvPr>
          <p:cNvSpPr txBox="1"/>
          <p:nvPr/>
        </p:nvSpPr>
        <p:spPr>
          <a:xfrm>
            <a:off x="6066429" y="4548116"/>
            <a:ext cx="787021" cy="369332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b="1" dirty="0">
                <a:solidFill>
                  <a:schemeClr val="bg1"/>
                </a:solidFill>
              </a:rPr>
              <a:t>Icon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5A1FAA53-0DCD-427C-A02D-94A86BDAD47E}"/>
              </a:ext>
            </a:extLst>
          </p:cNvPr>
          <p:cNvCxnSpPr/>
          <p:nvPr/>
        </p:nvCxnSpPr>
        <p:spPr>
          <a:xfrm flipV="1">
            <a:off x="6958083" y="4494662"/>
            <a:ext cx="3268638" cy="24565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8558008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FC7C96-DDA0-4B6C-9889-F728465118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US" dirty="0"/>
            </a:br>
            <a:r>
              <a:rPr lang="en-US"/>
              <a:t>Initiating an SOS Rescue</a:t>
            </a:r>
          </a:p>
          <a:p>
            <a:endParaRPr lang="en-US" dirty="0"/>
          </a:p>
        </p:txBody>
      </p:sp>
      <p:pic>
        <p:nvPicPr>
          <p:cNvPr id="10" name="Picture 10">
            <a:extLst>
              <a:ext uri="{FF2B5EF4-FFF2-40B4-BE49-F238E27FC236}">
                <a16:creationId xmlns:a16="http://schemas.microsoft.com/office/drawing/2014/main" id="{A02EB7E4-6812-4D60-950E-4505CD2B01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83342" y="1991498"/>
            <a:ext cx="3945100" cy="244251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23E30BB-1E1B-4BE3-B751-144B9B71C14B}"/>
              </a:ext>
            </a:extLst>
          </p:cNvPr>
          <p:cNvSpPr txBox="1"/>
          <p:nvPr/>
        </p:nvSpPr>
        <p:spPr>
          <a:xfrm>
            <a:off x="648730" y="1902941"/>
            <a:ext cx="6096000" cy="4806444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spcBef>
                <a:spcPts val="1000"/>
              </a:spcBef>
            </a:pPr>
            <a:endParaRPr lang="en-US" sz="2800" dirty="0">
              <a:latin typeface="Century Gothic"/>
            </a:endParaRPr>
          </a:p>
          <a:p>
            <a:pPr>
              <a:spcBef>
                <a:spcPts val="1000"/>
              </a:spcBef>
            </a:pPr>
            <a:r>
              <a:rPr lang="en-US" sz="2800" b="1" dirty="0">
                <a:latin typeface="Century Gothic"/>
              </a:rPr>
              <a:t>FIRST – try to call 911 on a cell phone.</a:t>
            </a:r>
            <a:endParaRPr lang="en-US" b="1" dirty="0"/>
          </a:p>
          <a:p>
            <a:endParaRPr lang="en-US" sz="2800" dirty="0">
              <a:latin typeface="Century Gothic"/>
            </a:endParaRPr>
          </a:p>
          <a:p>
            <a:r>
              <a:rPr lang="en-US" sz="2800" dirty="0">
                <a:latin typeface="Century Gothic"/>
              </a:rPr>
              <a:t>1.  Lift the protective cap (1) from the SOS button (2).</a:t>
            </a:r>
          </a:p>
          <a:p>
            <a:endParaRPr lang="en-US" sz="2800" dirty="0">
              <a:latin typeface="Century Gothic"/>
            </a:endParaRPr>
          </a:p>
          <a:p>
            <a:r>
              <a:rPr lang="en-US" sz="2800" dirty="0">
                <a:latin typeface="Century Gothic"/>
              </a:rPr>
              <a:t>2.  Press and hold the SOS button.</a:t>
            </a:r>
          </a:p>
          <a:p>
            <a:endParaRPr lang="en-US" sz="2800" dirty="0">
              <a:latin typeface="Century Gothic"/>
            </a:endParaRPr>
          </a:p>
          <a:p>
            <a:endParaRPr lang="en-US" sz="2800" dirty="0">
              <a:latin typeface="Century Gothic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840293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FC7C96-DDA0-4B6C-9889-F728465118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352686"/>
          </a:xfrm>
        </p:spPr>
        <p:txBody>
          <a:bodyPr/>
          <a:lstStyle/>
          <a:p>
            <a:br>
              <a:rPr lang="en-US" dirty="0"/>
            </a:br>
            <a:r>
              <a:rPr lang="en-US" dirty="0"/>
              <a:t>Initiating an SOS Rescue (cont'd)</a:t>
            </a:r>
          </a:p>
          <a:p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23E30BB-1E1B-4BE3-B751-144B9B71C14B}"/>
              </a:ext>
            </a:extLst>
          </p:cNvPr>
          <p:cNvSpPr txBox="1"/>
          <p:nvPr/>
        </p:nvSpPr>
        <p:spPr>
          <a:xfrm>
            <a:off x="694898" y="2310091"/>
            <a:ext cx="9497785" cy="4837222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dirty="0">
                <a:latin typeface="Century Gothic"/>
              </a:rPr>
              <a:t>3. Wait for the SOS countdown (you can cancel until the countdown ends).</a:t>
            </a:r>
          </a:p>
          <a:p>
            <a:endParaRPr lang="en-US" dirty="0">
              <a:latin typeface="Century Gothic"/>
            </a:endParaRPr>
          </a:p>
          <a:p>
            <a:pPr marL="342900" indent="-342900">
              <a:buFont typeface="Arial"/>
              <a:buChar char="•"/>
            </a:pPr>
            <a:r>
              <a:rPr lang="en-US" sz="2400" dirty="0">
                <a:latin typeface="Century Gothic"/>
              </a:rPr>
              <a:t>The device sends a default message to the GEOS emergency response service with details about your location.</a:t>
            </a:r>
          </a:p>
          <a:p>
            <a:endParaRPr lang="en-US" sz="2400" dirty="0">
              <a:latin typeface="Century Gothic"/>
            </a:endParaRPr>
          </a:p>
          <a:p>
            <a:pPr marL="342900" indent="-342900">
              <a:buFont typeface="Arial"/>
              <a:buChar char="•"/>
            </a:pPr>
            <a:r>
              <a:rPr lang="en-US" sz="2400" dirty="0"/>
              <a:t>The GEOS emergency response service will send you a confirmation message.</a:t>
            </a:r>
            <a:endParaRPr lang="en-US"/>
          </a:p>
          <a:p>
            <a:endParaRPr lang="en-US" sz="2400" dirty="0"/>
          </a:p>
          <a:p>
            <a:endParaRPr lang="en-US" sz="2400" dirty="0"/>
          </a:p>
          <a:p>
            <a:pPr>
              <a:spcBef>
                <a:spcPts val="1000"/>
              </a:spcBef>
            </a:pPr>
            <a:endParaRPr lang="en-US" sz="24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7568774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291582-6731-4C7B-97FF-5102912580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US" dirty="0"/>
            </a:br>
            <a:r>
              <a:rPr lang="en-US" dirty="0"/>
              <a:t>Initiating an SOS Rescue (cont'd)</a:t>
            </a:r>
          </a:p>
          <a:p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B92CCE-38D7-4354-B958-2523410968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5252" y="2280381"/>
            <a:ext cx="8946541" cy="4195481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sz="2400" dirty="0"/>
              <a:t>4.  Type a reply to the confirmation message summarizing your problem.</a:t>
            </a:r>
          </a:p>
          <a:p>
            <a:pPr marL="0" indent="0">
              <a:spcBef>
                <a:spcPts val="0"/>
              </a:spcBef>
              <a:buNone/>
            </a:pPr>
            <a:endParaRPr lang="en-US" sz="2400" dirty="0"/>
          </a:p>
          <a:p>
            <a:pPr marL="0" indent="0">
              <a:spcBef>
                <a:spcPts val="0"/>
              </a:spcBef>
              <a:buNone/>
            </a:pPr>
            <a:r>
              <a:rPr lang="en-US" sz="2400" dirty="0"/>
              <a:t>(See next slide.)</a:t>
            </a:r>
          </a:p>
          <a:p>
            <a:pPr marL="0" indent="0">
              <a:spcBef>
                <a:spcPts val="0"/>
              </a:spcBef>
              <a:buNone/>
            </a:pPr>
            <a:endParaRPr lang="en-US" sz="2400" dirty="0"/>
          </a:p>
          <a:p>
            <a:pPr marL="0" indent="0">
              <a:spcBef>
                <a:spcPts val="0"/>
              </a:spcBef>
              <a:buNone/>
            </a:pPr>
            <a:r>
              <a:rPr lang="en-US" sz="2400" dirty="0"/>
              <a:t>5.  Send the Quick Text message "Alert: Have sent SOS" to the Center Manager and Program Coordinator.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3152485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A3958F-7BAF-455A-B95A-8A21BB160B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2312" y="507452"/>
            <a:ext cx="5813716" cy="1276647"/>
          </a:xfrm>
        </p:spPr>
        <p:txBody>
          <a:bodyPr>
            <a:noAutofit/>
          </a:bodyPr>
          <a:lstStyle/>
          <a:p>
            <a:pPr>
              <a:spcBef>
                <a:spcPts val="1000"/>
              </a:spcBef>
            </a:pPr>
            <a:r>
              <a:rPr lang="en-US" sz="4200" dirty="0"/>
              <a:t>Creating an SMS/text message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115A458-AD2A-422B-967E-6D9F4ADFF6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70308" y="2201637"/>
            <a:ext cx="5774897" cy="4567070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2800" b="1" dirty="0"/>
              <a:t>Note: This is not a touch screen.</a:t>
            </a:r>
            <a:endParaRPr lang="en-US" sz="2800" dirty="0"/>
          </a:p>
          <a:p>
            <a:pPr marL="342900" indent="-342900">
              <a:buFont typeface="Arial" charset="2"/>
              <a:buChar char="•"/>
            </a:pPr>
            <a:endParaRPr lang="en-US" sz="2800" dirty="0"/>
          </a:p>
          <a:p>
            <a:pPr marL="457200" indent="-457200">
              <a:buFont typeface="Arial" charset="2"/>
              <a:buChar char="•"/>
            </a:pPr>
            <a:r>
              <a:rPr lang="en-US" sz="2800" dirty="0"/>
              <a:t>Select a number or letter using the arrow rocker, then press Enter (✔).</a:t>
            </a:r>
            <a:endParaRPr lang="en-US"/>
          </a:p>
          <a:p>
            <a:pPr marL="342900" indent="-342900">
              <a:buFont typeface="Arial" charset="2"/>
              <a:buChar char="•"/>
            </a:pPr>
            <a:endParaRPr lang="en-US" sz="2800" dirty="0"/>
          </a:p>
          <a:p>
            <a:pPr marL="342900" indent="-342900">
              <a:buFont typeface="Arial" charset="2"/>
              <a:buChar char="•"/>
            </a:pPr>
            <a:r>
              <a:rPr lang="en-US" sz="2800" dirty="0"/>
              <a:t>Watch on the screen as your text is added.</a:t>
            </a:r>
          </a:p>
          <a:p>
            <a:pPr marL="342900" indent="-342900">
              <a:buFont typeface="Arial" charset="2"/>
              <a:buChar char="•"/>
            </a:pPr>
            <a:endParaRPr lang="en-US" sz="2800" dirty="0"/>
          </a:p>
          <a:p>
            <a:endParaRPr lang="en-US" sz="2800" dirty="0"/>
          </a:p>
          <a:p>
            <a:endParaRPr lang="en-US" sz="2800" dirty="0"/>
          </a:p>
        </p:txBody>
      </p:sp>
      <p:pic>
        <p:nvPicPr>
          <p:cNvPr id="7" name="Picture 7" descr="A close up of a cell phone&#10;&#10;Description generated with very high confidence">
            <a:extLst>
              <a:ext uri="{FF2B5EF4-FFF2-40B4-BE49-F238E27FC236}">
                <a16:creationId xmlns:a16="http://schemas.microsoft.com/office/drawing/2014/main" id="{12E7AE1B-FA0E-40EA-B030-326FA547B20B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l="3333" r="3333"/>
          <a:stretch/>
        </p:blipFill>
        <p:spPr>
          <a:xfrm>
            <a:off x="7454114" y="41190"/>
            <a:ext cx="4734697" cy="6765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2291908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A3958F-7BAF-455A-B95A-8A21BB160B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8438" y="185295"/>
            <a:ext cx="5741635" cy="1901093"/>
          </a:xfrm>
        </p:spPr>
        <p:txBody>
          <a:bodyPr>
            <a:normAutofit/>
          </a:bodyPr>
          <a:lstStyle/>
          <a:p>
            <a:pPr>
              <a:spcBef>
                <a:spcPts val="1000"/>
              </a:spcBef>
            </a:pPr>
            <a:r>
              <a:rPr lang="en-US" sz="4200" dirty="0"/>
              <a:t>Creating an SMS/text message (cont'd)</a:t>
            </a:r>
          </a:p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115A458-AD2A-422B-967E-6D9F4ADFF6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18116" y="2029350"/>
            <a:ext cx="6166193" cy="4605124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457200" indent="-457200">
              <a:buFont typeface="Arial" charset="2"/>
              <a:buChar char="•"/>
            </a:pPr>
            <a:r>
              <a:rPr lang="en-US" sz="2800" dirty="0"/>
              <a:t>You can toggle through three different input screens using the Menu button.</a:t>
            </a:r>
            <a:endParaRPr lang="en-US"/>
          </a:p>
          <a:p>
            <a:endParaRPr lang="en-US" sz="2800" dirty="0"/>
          </a:p>
          <a:p>
            <a:pPr marL="457200" indent="-457200">
              <a:buFont typeface="Arial" charset="2"/>
              <a:buChar char="•"/>
            </a:pPr>
            <a:r>
              <a:rPr lang="en-US" sz="2800" dirty="0"/>
              <a:t>Use the + button to add a space.</a:t>
            </a:r>
          </a:p>
          <a:p>
            <a:endParaRPr lang="en-US" sz="2800" dirty="0"/>
          </a:p>
          <a:p>
            <a:pPr marL="457200" indent="-457200">
              <a:buFont typeface="Arial" charset="2"/>
              <a:buChar char="•"/>
            </a:pPr>
            <a:r>
              <a:rPr lang="en-US" sz="2800" dirty="0"/>
              <a:t>Use the – button to back up (erase).</a:t>
            </a:r>
          </a:p>
          <a:p>
            <a:endParaRPr lang="en-US" dirty="0"/>
          </a:p>
        </p:txBody>
      </p:sp>
      <p:pic>
        <p:nvPicPr>
          <p:cNvPr id="3" name="Picture 5" descr="A close up of a cell phone&#10;&#10;Description generated with very high confidence">
            <a:extLst>
              <a:ext uri="{FF2B5EF4-FFF2-40B4-BE49-F238E27FC236}">
                <a16:creationId xmlns:a16="http://schemas.microsoft.com/office/drawing/2014/main" id="{C080B776-8C47-4EF9-9B3A-6476A5087D7F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l="3333" r="3333"/>
          <a:stretch/>
        </p:blipFill>
        <p:spPr>
          <a:xfrm>
            <a:off x="7495303" y="1"/>
            <a:ext cx="4744993" cy="6796214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A088520C-DC58-4494-B044-50EA5C171244}"/>
              </a:ext>
            </a:extLst>
          </p:cNvPr>
          <p:cNvCxnSpPr/>
          <p:nvPr/>
        </p:nvCxnSpPr>
        <p:spPr>
          <a:xfrm>
            <a:off x="6400799" y="2930610"/>
            <a:ext cx="4590535" cy="352991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777D32C2-0A04-4D8E-8C88-BD19D3B435F6}"/>
              </a:ext>
            </a:extLst>
          </p:cNvPr>
          <p:cNvCxnSpPr/>
          <p:nvPr/>
        </p:nvCxnSpPr>
        <p:spPr>
          <a:xfrm>
            <a:off x="6812689" y="4413418"/>
            <a:ext cx="3179807" cy="154253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1F5EFFE8-FD45-42D4-9623-0227BD1BC386}"/>
              </a:ext>
            </a:extLst>
          </p:cNvPr>
          <p:cNvCxnSpPr/>
          <p:nvPr/>
        </p:nvCxnSpPr>
        <p:spPr>
          <a:xfrm>
            <a:off x="6380204" y="5587312"/>
            <a:ext cx="2592860" cy="48191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946241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D107A3-57CF-45EC-8AD2-3F5A1A167F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US"/>
            </a:br>
            <a:r>
              <a:rPr lang="en-US"/>
              <a:t>Types of messages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409808-CF4F-4123-9AAA-036827B2B5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2800" dirty="0"/>
              <a:t>1.  Preset (messages we send routinely on trips). First word is "Info".</a:t>
            </a:r>
          </a:p>
          <a:p>
            <a:pPr marL="0" indent="0">
              <a:buNone/>
            </a:pPr>
            <a:endParaRPr lang="en-US" sz="2800"/>
          </a:p>
          <a:p>
            <a:pPr marL="0" indent="0">
              <a:buNone/>
            </a:pPr>
            <a:r>
              <a:rPr lang="en-US" sz="2800" dirty="0"/>
              <a:t>2.  Quick text (most common problem messages). First word is "Alert" or "Help".</a:t>
            </a:r>
          </a:p>
          <a:p>
            <a:pPr marL="0" indent="0">
              <a:buNone/>
            </a:pPr>
            <a:endParaRPr lang="en-US" sz="2800"/>
          </a:p>
          <a:p>
            <a:pPr marL="0" indent="0">
              <a:buNone/>
            </a:pPr>
            <a:r>
              <a:rPr lang="en-US" sz="2800" dirty="0"/>
              <a:t>3.  Letter-by-letter messages (for unusual circumstances or additional information).</a:t>
            </a:r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527373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A3958F-7BAF-455A-B95A-8A21BB160B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7999" y="630538"/>
            <a:ext cx="5092906" cy="994778"/>
          </a:xfrm>
        </p:spPr>
        <p:txBody>
          <a:bodyPr>
            <a:normAutofit fontScale="90000"/>
          </a:bodyPr>
          <a:lstStyle/>
          <a:p>
            <a:r>
              <a:rPr lang="en-US" dirty="0"/>
              <a:t>Creating an SMS/text message (cont'd)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115A458-AD2A-422B-967E-6D9F4ADFF6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07103" y="1883190"/>
            <a:ext cx="5641032" cy="4586220"/>
          </a:xfrm>
        </p:spPr>
        <p:txBody>
          <a:bodyPr vert="horz" lIns="91440" tIns="45720" rIns="91440" bIns="45720" rtlCol="0" anchor="t">
            <a:noAutofit/>
          </a:bodyPr>
          <a:lstStyle/>
          <a:p>
            <a:endParaRPr lang="en-US" sz="2800" dirty="0"/>
          </a:p>
          <a:p>
            <a:pPr marL="457200" indent="-457200">
              <a:buFont typeface="Arial" charset="2"/>
              <a:buChar char="•"/>
            </a:pPr>
            <a:r>
              <a:rPr lang="en-US" sz="2800" dirty="0"/>
              <a:t>When you're finished, use the arrow rocker to highlight "Done".</a:t>
            </a:r>
          </a:p>
          <a:p>
            <a:endParaRPr lang="en-US" sz="2800" dirty="0"/>
          </a:p>
          <a:p>
            <a:pPr marL="457200" indent="-457200">
              <a:buFont typeface="Arial" charset="2"/>
              <a:buChar char="•"/>
            </a:pPr>
            <a:r>
              <a:rPr lang="en-US" sz="2800" dirty="0"/>
              <a:t>Press Enter (✔).</a:t>
            </a:r>
            <a:endParaRPr lang="en-US" dirty="0"/>
          </a:p>
        </p:txBody>
      </p:sp>
      <p:pic>
        <p:nvPicPr>
          <p:cNvPr id="3" name="Picture 5" descr="A close up of a cell phone&#10;&#10;Description generated with very high confidence">
            <a:extLst>
              <a:ext uri="{FF2B5EF4-FFF2-40B4-BE49-F238E27FC236}">
                <a16:creationId xmlns:a16="http://schemas.microsoft.com/office/drawing/2014/main" id="{C080B776-8C47-4EF9-9B3A-6476A5087D7F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l="3333" r="3333"/>
          <a:stretch/>
        </p:blipFill>
        <p:spPr>
          <a:xfrm>
            <a:off x="7443816" y="1"/>
            <a:ext cx="4744993" cy="679621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9C668C1-3379-499C-82D8-1627E34EA4B2}"/>
              </a:ext>
            </a:extLst>
          </p:cNvPr>
          <p:cNvSpPr txBox="1"/>
          <p:nvPr/>
        </p:nvSpPr>
        <p:spPr>
          <a:xfrm>
            <a:off x="4818185" y="3628353"/>
            <a:ext cx="1559379" cy="369332"/>
          </a:xfrm>
          <a:prstGeom prst="rect">
            <a:avLst/>
          </a:prstGeom>
          <a:ln w="57150">
            <a:solidFill>
              <a:schemeClr val="bg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Done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14FA8143-198D-40CC-8813-92EB38D4CDE0}"/>
              </a:ext>
            </a:extLst>
          </p:cNvPr>
          <p:cNvCxnSpPr/>
          <p:nvPr/>
        </p:nvCxnSpPr>
        <p:spPr>
          <a:xfrm>
            <a:off x="6393423" y="3866071"/>
            <a:ext cx="2499398" cy="89972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10805545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22E02F-820D-4C1D-BE01-FB25735CF5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Video </a:t>
            </a:r>
            <a:r>
              <a:rPr lang="en-US" sz="2000"/>
              <a:t>(https://www.youtube.com/watch?v=z8XtPH5OMwc)</a:t>
            </a:r>
            <a:endParaRPr lang="en-US" sz="2000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CB183922-A0C5-45CD-AA68-F2EFC0EB1908}"/>
              </a:ext>
            </a:extLst>
          </p:cNvPr>
          <p:cNvPicPr>
            <a:picLocks noGrp="1"/>
          </p:cNvPicPr>
          <p:nvPr>
            <p:ph idx="1"/>
          </p:nvPr>
        </p:nvPicPr>
        <p:blipFill rotWithShape="1">
          <a:blip r:embed="rId2"/>
          <a:srcRect r="4409" b="13385"/>
          <a:stretch/>
        </p:blipFill>
        <p:spPr bwMode="auto">
          <a:xfrm>
            <a:off x="1472196" y="1495354"/>
            <a:ext cx="8232129" cy="418438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4825223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C4D69F-F62F-4270-89EC-C88312410B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US" dirty="0">
                <a:ea typeface="+mj-lt"/>
                <a:cs typeface="+mj-lt"/>
              </a:rPr>
            </a:br>
            <a:r>
              <a:rPr lang="en-US" dirty="0"/>
              <a:t>How to turn off the device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551FB8-05E2-46D4-9812-9A1AE66A57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2800" dirty="0"/>
              <a:t>1.  Wake it up.</a:t>
            </a:r>
            <a:endParaRPr lang="en-US" dirty="0"/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r>
              <a:rPr lang="en-US" sz="2800" dirty="0"/>
              <a:t>2.  Press the On/Off button.  </a:t>
            </a:r>
            <a:endParaRPr lang="en-US" dirty="0"/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r>
              <a:rPr lang="en-US" sz="2800" dirty="0"/>
              <a:t>3.  Use the arrow rocker to highlight "Power Off".</a:t>
            </a:r>
          </a:p>
          <a:p>
            <a:endParaRPr lang="en-US" sz="2800" dirty="0"/>
          </a:p>
          <a:p>
            <a:pPr marL="0" indent="0">
              <a:buNone/>
            </a:pPr>
            <a:r>
              <a:rPr lang="en-US" sz="2800" dirty="0"/>
              <a:t>4.  Press Enter (✔).</a:t>
            </a:r>
          </a:p>
          <a:p>
            <a:pPr marL="0" indent="0">
              <a:buNone/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91049141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8A46D4-3A66-488D-9868-68EA6C7181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90834" y="2443414"/>
            <a:ext cx="5385344" cy="1822322"/>
          </a:xfrm>
        </p:spPr>
        <p:txBody>
          <a:bodyPr/>
          <a:lstStyle/>
          <a:p>
            <a:r>
              <a:rPr lang="en-US" sz="7200" dirty="0"/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1623666429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651FF2-C46C-4194-921C-6D0B111091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95988" y="2217675"/>
            <a:ext cx="8946541" cy="1991860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en-US"/>
          </a:p>
          <a:p>
            <a:pPr marL="0" indent="0">
              <a:buNone/>
            </a:pPr>
            <a:r>
              <a:rPr lang="en-US" sz="7200"/>
              <a:t>    Hands-on Time</a:t>
            </a:r>
          </a:p>
        </p:txBody>
      </p:sp>
    </p:spTree>
    <p:extLst>
      <p:ext uri="{BB962C8B-B14F-4D97-AF65-F5344CB8AC3E}">
        <p14:creationId xmlns:p14="http://schemas.microsoft.com/office/powerpoint/2010/main" val="10210225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B27B70-B14B-48D4-834B-60502F9F3D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US" dirty="0">
                <a:ea typeface="+mj-lt"/>
                <a:cs typeface="+mj-lt"/>
              </a:rPr>
            </a:br>
            <a:r>
              <a:rPr lang="en-US" dirty="0"/>
              <a:t>Preset messages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07B9E2-E031-4B9D-BDF8-CF2749D791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>
              <a:buFont typeface="Arial" charset="2"/>
              <a:buChar char="•"/>
            </a:pPr>
            <a:r>
              <a:rPr lang="en-US" sz="2800" dirty="0"/>
              <a:t>Have predefined text and recipients.</a:t>
            </a:r>
          </a:p>
          <a:p>
            <a:pPr>
              <a:buFont typeface="Arial" charset="2"/>
              <a:buChar char="•"/>
            </a:pPr>
            <a:endParaRPr lang="en-US" sz="2800" dirty="0"/>
          </a:p>
          <a:p>
            <a:pPr>
              <a:buFont typeface="Arial" charset="2"/>
              <a:buChar char="•"/>
            </a:pPr>
            <a:r>
              <a:rPr lang="en-US" sz="2800" dirty="0"/>
              <a:t>Our three Preset messages are addressed to the Center Manager and Program Coordinator.</a:t>
            </a:r>
          </a:p>
        </p:txBody>
      </p:sp>
    </p:spTree>
    <p:extLst>
      <p:ext uri="{BB962C8B-B14F-4D97-AF65-F5344CB8AC3E}">
        <p14:creationId xmlns:p14="http://schemas.microsoft.com/office/powerpoint/2010/main" val="17381329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C1EA20-41A5-4FF0-8038-14DE403C5E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2421" y="721489"/>
            <a:ext cx="5092906" cy="1574808"/>
          </a:xfrm>
        </p:spPr>
        <p:txBody>
          <a:bodyPr/>
          <a:lstStyle/>
          <a:p>
            <a:r>
              <a:rPr lang="en-US" dirty="0"/>
              <a:t>Preset messages (cont'd)</a:t>
            </a:r>
          </a:p>
          <a:p>
            <a:endParaRPr lang="en-US" dirty="0"/>
          </a:p>
        </p:txBody>
      </p:sp>
      <p:pic>
        <p:nvPicPr>
          <p:cNvPr id="5" name="Picture 5" descr="A close up of a cell phone&#10;&#10;Description generated with very high confidence">
            <a:extLst>
              <a:ext uri="{FF2B5EF4-FFF2-40B4-BE49-F238E27FC236}">
                <a16:creationId xmlns:a16="http://schemas.microsoft.com/office/drawing/2014/main" id="{019E4A95-8CF6-45D5-97CF-3879FB481AE4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l="3333" r="3333"/>
          <a:stretch/>
        </p:blipFill>
        <p:spPr>
          <a:xfrm>
            <a:off x="7361438" y="-51486"/>
            <a:ext cx="4775885" cy="6806513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A710877-50F3-4491-AE67-369E724B99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54954" y="2154195"/>
            <a:ext cx="5084979" cy="398711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400" dirty="0"/>
              <a:t>These messages inform center personnel of our status.</a:t>
            </a:r>
          </a:p>
          <a:p>
            <a:endParaRPr lang="en-US" sz="2400" dirty="0"/>
          </a:p>
          <a:p>
            <a:r>
              <a:rPr lang="en-US" sz="2400"/>
              <a:t>The choices are:</a:t>
            </a:r>
            <a:endParaRPr lang="en-US" sz="2400" dirty="0"/>
          </a:p>
          <a:p>
            <a:endParaRPr lang="en-US" sz="2400" dirty="0"/>
          </a:p>
          <a:p>
            <a:r>
              <a:rPr lang="en-US" sz="2400" dirty="0"/>
              <a:t>1.  Info: At the Trailhead</a:t>
            </a:r>
          </a:p>
          <a:p>
            <a:r>
              <a:rPr lang="en-US" sz="2400" dirty="0"/>
              <a:t>2.  Info: On our way back</a:t>
            </a:r>
          </a:p>
          <a:p>
            <a:r>
              <a:rPr lang="en-US" sz="2400" dirty="0"/>
              <a:t>3.  Info: Running late</a:t>
            </a:r>
          </a:p>
        </p:txBody>
      </p:sp>
    </p:spTree>
    <p:extLst>
      <p:ext uri="{BB962C8B-B14F-4D97-AF65-F5344CB8AC3E}">
        <p14:creationId xmlns:p14="http://schemas.microsoft.com/office/powerpoint/2010/main" val="232863519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0E5580"/>
      </a:dk2>
      <a:lt2>
        <a:srgbClr val="EBEBEB"/>
      </a:lt2>
      <a:accent1>
        <a:srgbClr val="ACD433"/>
      </a:accent1>
      <a:accent2>
        <a:srgbClr val="E6C133"/>
      </a:accent2>
      <a:accent3>
        <a:srgbClr val="EF7A24"/>
      </a:accent3>
      <a:accent4>
        <a:srgbClr val="5AA0F5"/>
      </a:accent4>
      <a:accent5>
        <a:srgbClr val="75CEEC"/>
      </a:accent5>
      <a:accent6>
        <a:srgbClr val="65D6A0"/>
      </a:accent6>
      <a:hlink>
        <a:srgbClr val="C4E46E"/>
      </a:hlink>
      <a:folHlink>
        <a:srgbClr val="BDE0F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2000"/>
                <a:hueMod val="96000"/>
                <a:satMod val="128000"/>
                <a:lumMod val="114000"/>
              </a:schemeClr>
            </a:gs>
            <a:gs pos="100000">
              <a:schemeClr val="phClr">
                <a:shade val="62000"/>
                <a:hueMod val="100000"/>
                <a:satMod val="13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2000"/>
                <a:hueMod val="108000"/>
                <a:satMod val="164000"/>
                <a:lumMod val="69000"/>
              </a:schemeClr>
              <a:schemeClr val="phClr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BACC050B-8757-4460-95D8-E37B46A6B42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1930</TotalTime>
  <Words>1115</Words>
  <Application>Microsoft Office PowerPoint</Application>
  <PresentationFormat>Widescreen</PresentationFormat>
  <Paragraphs>389</Paragraphs>
  <Slides>74</Slides>
  <Notes>0</Notes>
  <HiddenSlides>6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74</vt:i4>
      </vt:variant>
    </vt:vector>
  </HeadingPairs>
  <TitlesOfParts>
    <vt:vector size="75" baseType="lpstr">
      <vt:lpstr>Ion</vt:lpstr>
      <vt:lpstr>Garmin InReach Training</vt:lpstr>
      <vt:lpstr>This talk will be posted under the Help tab on our website.</vt:lpstr>
      <vt:lpstr> Contents </vt:lpstr>
      <vt:lpstr> Introduction</vt:lpstr>
      <vt:lpstr>The Garmin InReach</vt:lpstr>
      <vt:lpstr>Features we will use</vt:lpstr>
      <vt:lpstr> Types of messages</vt:lpstr>
      <vt:lpstr> Preset messages</vt:lpstr>
      <vt:lpstr>Preset messages (cont'd) </vt:lpstr>
      <vt:lpstr> Using the InReach on a trip</vt:lpstr>
      <vt:lpstr> Typical trip</vt:lpstr>
      <vt:lpstr> Typical trip (cont'd) </vt:lpstr>
      <vt:lpstr> Typical trip (cont'd) </vt:lpstr>
      <vt:lpstr> If there's a non-emergency problem</vt:lpstr>
      <vt:lpstr> If there's a non-emergency problem (cont'd)</vt:lpstr>
      <vt:lpstr>If there's a non-emergency problem (cont'd) </vt:lpstr>
      <vt:lpstr>Alerting the center</vt:lpstr>
      <vt:lpstr> If there's an emergency</vt:lpstr>
      <vt:lpstr> Our message plan</vt:lpstr>
      <vt:lpstr> Operating a Garmin InReach</vt:lpstr>
      <vt:lpstr>Charging an InReach</vt:lpstr>
      <vt:lpstr> Charging an InReach (cont'd)</vt:lpstr>
      <vt:lpstr>The buttons we use are:</vt:lpstr>
      <vt:lpstr>PowerPoint Presentation</vt:lpstr>
      <vt:lpstr>There are two screens of icons</vt:lpstr>
      <vt:lpstr> Tips for making selections</vt:lpstr>
      <vt:lpstr>How to turn on the device.  Step 1    </vt:lpstr>
      <vt:lpstr>How to turn on the device (cont'd).  Step 2   </vt:lpstr>
      <vt:lpstr> How to wake up the device</vt:lpstr>
      <vt:lpstr>How to check location accuracy</vt:lpstr>
      <vt:lpstr>  How to check location accuracy (cont'd) </vt:lpstr>
      <vt:lpstr>Coordinate systems for latitude &amp; longitude</vt:lpstr>
      <vt:lpstr>Message design for Preset and Quick Text messages</vt:lpstr>
      <vt:lpstr> The Preset messages are:</vt:lpstr>
      <vt:lpstr> The Quick Text messages are:</vt:lpstr>
      <vt:lpstr>The Quick Text messages are (cont'd):</vt:lpstr>
      <vt:lpstr>How to send a routine Preset message</vt:lpstr>
      <vt:lpstr>PowerPoint Presentation</vt:lpstr>
      <vt:lpstr>PowerPoint Presentation</vt:lpstr>
      <vt:lpstr> Quick Text messages --  for non-emergency problems or alerts</vt:lpstr>
      <vt:lpstr>PowerPoint Presentation</vt:lpstr>
      <vt:lpstr>PowerPoint Presentation</vt:lpstr>
      <vt:lpstr>  </vt:lpstr>
      <vt:lpstr> </vt:lpstr>
      <vt:lpstr>5.  Use the arrow rocker to highlight the “head icon” box.    6.  Then press Enter (✔).</vt:lpstr>
      <vt:lpstr>You'll get this contact list screen.  7.  Use the arrow rocker to select a contact (email or SMS/text).  8.  Press Enter (✔) to "check the box".  9.  Repeat for next contact.  10.  Press Exit/Back to return to the message.   </vt:lpstr>
      <vt:lpstr>PowerPoint Presentation</vt:lpstr>
      <vt:lpstr>13.  Select the Quick Text message you want.  14.  Press Enter (✔).</vt:lpstr>
      <vt:lpstr>It's possible to add the location coordinates to the message  Use the arrow rocker to highlight the "x marks the spot" box.  Press Enter (✔).  </vt:lpstr>
      <vt:lpstr>Here is your composed message.   </vt:lpstr>
      <vt:lpstr>To tell the device that your message is ready:</vt:lpstr>
      <vt:lpstr>Go where you have a clear view of the sky and wait for a chirp sound (it may take a minute or two).  Your message has been sent.   </vt:lpstr>
      <vt:lpstr>Sample message received via email</vt:lpstr>
      <vt:lpstr>Note that: </vt:lpstr>
      <vt:lpstr>Click on link to get this map/reply box</vt:lpstr>
      <vt:lpstr>Message received on cell phone</vt:lpstr>
      <vt:lpstr>Map from link on cell phone </vt:lpstr>
      <vt:lpstr> Checking for messages</vt:lpstr>
      <vt:lpstr>Checking for messages (cont'd) </vt:lpstr>
      <vt:lpstr>To read/reply to a message: </vt:lpstr>
      <vt:lpstr>To read a message:</vt:lpstr>
      <vt:lpstr>To read a message (cont'd):</vt:lpstr>
      <vt:lpstr>To reply to a message: </vt:lpstr>
      <vt:lpstr>How to send an SOS </vt:lpstr>
      <vt:lpstr> Initiating an SOS Rescue </vt:lpstr>
      <vt:lpstr> Initiating an SOS Rescue (cont'd) </vt:lpstr>
      <vt:lpstr> Initiating an SOS Rescue (cont'd)  </vt:lpstr>
      <vt:lpstr>Creating an SMS/text message</vt:lpstr>
      <vt:lpstr>Creating an SMS/text message (cont'd) </vt:lpstr>
      <vt:lpstr>Creating an SMS/text message (cont'd)</vt:lpstr>
      <vt:lpstr>Video (https://www.youtube.com/watch?v=z8XtPH5OMwc)</vt:lpstr>
      <vt:lpstr> How to turn off the device</vt:lpstr>
      <vt:lpstr>Questions?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Garmin InReach device</dc:title>
  <dc:creator>Bill Gloyd</dc:creator>
  <cp:lastModifiedBy>Bill Gloyd</cp:lastModifiedBy>
  <cp:revision>3282</cp:revision>
  <dcterms:modified xsi:type="dcterms:W3CDTF">2019-03-07T16:06:11Z</dcterms:modified>
</cp:coreProperties>
</file>